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21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6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39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7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0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5058F4-5099-4818-92E3-F4C855E6B6B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580E22-6347-4E4F-B093-698017268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6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Base 2, 10, 16</a:t>
            </a:r>
          </a:p>
        </p:txBody>
      </p:sp>
    </p:spTree>
    <p:extLst>
      <p:ext uri="{BB962C8B-B14F-4D97-AF65-F5344CB8AC3E}">
        <p14:creationId xmlns:p14="http://schemas.microsoft.com/office/powerpoint/2010/main" val="219258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Decimal System has 10 digits:</a:t>
            </a:r>
          </a:p>
          <a:p>
            <a:r>
              <a:rPr lang="en-US" sz="2400" dirty="0"/>
              <a:t>0, 1, 2, 3, 4, 5, 6, 7, 8, 9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7421"/>
              </p:ext>
            </p:extLst>
          </p:nvPr>
        </p:nvGraphicFramePr>
        <p:xfrm>
          <a:off x="1591426" y="3645746"/>
          <a:ext cx="812800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51250431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7410424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8862302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97517875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44864831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597090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0701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6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4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824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1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Binary system has only 2 digits: 0 and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67415"/>
              </p:ext>
            </p:extLst>
          </p:nvPr>
        </p:nvGraphicFramePr>
        <p:xfrm>
          <a:off x="1840808" y="2905913"/>
          <a:ext cx="696685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265">
                  <a:extLst>
                    <a:ext uri="{9D8B030D-6E8A-4147-A177-3AD203B41FA5}">
                      <a16:colId xmlns:a16="http://schemas.microsoft.com/office/drawing/2014/main" val="1512504313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788623026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1975178751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2448648315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1359709036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3977825307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130701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6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4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824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5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in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in Binary is just like adding in decimal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0444" y="2818014"/>
            <a:ext cx="881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1  </a:t>
            </a:r>
          </a:p>
          <a:p>
            <a:r>
              <a:rPr lang="en-US" sz="3600" dirty="0"/>
              <a:t>  16</a:t>
            </a:r>
          </a:p>
          <a:p>
            <a:r>
              <a:rPr lang="en-US" sz="3600" u="sng" dirty="0"/>
              <a:t>+14</a:t>
            </a:r>
          </a:p>
          <a:p>
            <a:r>
              <a:rPr lang="en-US" sz="3600" dirty="0"/>
              <a:t>  30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2953" y="2818014"/>
            <a:ext cx="10951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  1  </a:t>
            </a:r>
          </a:p>
          <a:p>
            <a:r>
              <a:rPr lang="en-US" sz="3600" dirty="0"/>
              <a:t>  101</a:t>
            </a:r>
          </a:p>
          <a:p>
            <a:r>
              <a:rPr lang="en-US" sz="3600" u="sng" dirty="0"/>
              <a:t>+    1</a:t>
            </a:r>
          </a:p>
          <a:p>
            <a:r>
              <a:rPr lang="en-US" sz="3600" dirty="0"/>
              <a:t>  110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7644" y="4512737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85258" y="4512738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9044" y="2891756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3181" y="4533828"/>
            <a:ext cx="227913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49167" y="4533828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8452" y="4533828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90400" y="2891756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8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Subtracting in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Subtracting in Binary is just like subtracting in decimal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3A15-1805-4969-8D7F-ED38A523DC8A}"/>
              </a:ext>
            </a:extLst>
          </p:cNvPr>
          <p:cNvSpPr txBox="1"/>
          <p:nvPr/>
        </p:nvSpPr>
        <p:spPr>
          <a:xfrm>
            <a:off x="2510444" y="2818014"/>
            <a:ext cx="8980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</a:t>
            </a:r>
            <a:r>
              <a:rPr lang="en-US" sz="3600" dirty="0" smtClean="0"/>
              <a:t>1 </a:t>
            </a:r>
            <a:endParaRPr lang="en-US" sz="3600" dirty="0"/>
          </a:p>
          <a:p>
            <a:r>
              <a:rPr lang="en-US" sz="3600" dirty="0"/>
              <a:t>  20</a:t>
            </a:r>
          </a:p>
          <a:p>
            <a:r>
              <a:rPr lang="en-US" sz="3600" u="sng" dirty="0"/>
              <a:t>- 14</a:t>
            </a:r>
          </a:p>
          <a:p>
            <a:r>
              <a:rPr lang="en-US" sz="3600" dirty="0"/>
              <a:t>   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92E2C-FF0D-4A1A-A6AB-94F5DA7418BD}"/>
              </a:ext>
            </a:extLst>
          </p:cNvPr>
          <p:cNvSpPr txBox="1"/>
          <p:nvPr/>
        </p:nvSpPr>
        <p:spPr>
          <a:xfrm>
            <a:off x="6652953" y="2818014"/>
            <a:ext cx="10951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</a:t>
            </a:r>
            <a:r>
              <a:rPr lang="en-US" sz="3600" dirty="0" smtClean="0"/>
              <a:t>01  </a:t>
            </a:r>
            <a:endParaRPr lang="en-US" sz="3600" dirty="0"/>
          </a:p>
          <a:p>
            <a:r>
              <a:rPr lang="en-US" sz="3600" dirty="0"/>
              <a:t>  100</a:t>
            </a:r>
          </a:p>
          <a:p>
            <a:r>
              <a:rPr lang="en-US" sz="3600" u="sng" dirty="0"/>
              <a:t>-     1</a:t>
            </a:r>
          </a:p>
          <a:p>
            <a:r>
              <a:rPr lang="en-US" sz="3600" dirty="0"/>
              <a:t>    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160B3-20DE-47B1-984F-B35D38EE2FE7}"/>
              </a:ext>
            </a:extLst>
          </p:cNvPr>
          <p:cNvSpPr/>
          <p:nvPr/>
        </p:nvSpPr>
        <p:spPr>
          <a:xfrm>
            <a:off x="2823446" y="4569902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CA39-EFC1-4C25-B1F2-A5A3D07298F4}"/>
              </a:ext>
            </a:extLst>
          </p:cNvPr>
          <p:cNvSpPr/>
          <p:nvPr/>
        </p:nvSpPr>
        <p:spPr>
          <a:xfrm>
            <a:off x="2643277" y="2770236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7D82D-2266-410B-A1E8-DF5997E0C73C}"/>
              </a:ext>
            </a:extLst>
          </p:cNvPr>
          <p:cNvSpPr/>
          <p:nvPr/>
        </p:nvSpPr>
        <p:spPr>
          <a:xfrm>
            <a:off x="6872929" y="4586011"/>
            <a:ext cx="495280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255B99-1A49-4550-8FCF-EE4B69C53F9F}"/>
              </a:ext>
            </a:extLst>
          </p:cNvPr>
          <p:cNvSpPr/>
          <p:nvPr/>
        </p:nvSpPr>
        <p:spPr>
          <a:xfrm>
            <a:off x="7368209" y="4586011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E68E36-8A87-40E6-B182-1695252452FA}"/>
              </a:ext>
            </a:extLst>
          </p:cNvPr>
          <p:cNvSpPr/>
          <p:nvPr/>
        </p:nvSpPr>
        <p:spPr>
          <a:xfrm>
            <a:off x="6767113" y="2770236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676698" y="3416531"/>
            <a:ext cx="423949" cy="507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0707" y="32376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E68E36-8A87-40E6-B182-1695252452FA}"/>
              </a:ext>
            </a:extLst>
          </p:cNvPr>
          <p:cNvSpPr/>
          <p:nvPr/>
        </p:nvSpPr>
        <p:spPr>
          <a:xfrm>
            <a:off x="7208101" y="2770236"/>
            <a:ext cx="456548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47523" y="3459187"/>
            <a:ext cx="423949" cy="507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20569" y="3459187"/>
            <a:ext cx="423949" cy="507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0730" y="33087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00322" y="33554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0" grpId="0" animBg="1"/>
      <p:bldP spid="11" grpId="0" animBg="1"/>
      <p:bldP spid="12" grpId="0" animBg="1"/>
      <p:bldP spid="13" grpId="0"/>
      <p:bldP spid="14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in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US" dirty="0"/>
              <a:t>Multiplying in Binary is just like multiplying in decimal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7F99E7-CD68-411B-8C2C-80CB0AC31E8C}"/>
              </a:ext>
            </a:extLst>
          </p:cNvPr>
          <p:cNvSpPr txBox="1"/>
          <p:nvPr/>
        </p:nvSpPr>
        <p:spPr>
          <a:xfrm>
            <a:off x="2510444" y="2818014"/>
            <a:ext cx="10951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  26</a:t>
            </a:r>
          </a:p>
          <a:p>
            <a:r>
              <a:rPr lang="en-US" sz="3600" u="sng" dirty="0"/>
              <a:t>x  14</a:t>
            </a:r>
          </a:p>
          <a:p>
            <a:r>
              <a:rPr lang="en-US" sz="3600" dirty="0"/>
              <a:t>  104</a:t>
            </a:r>
          </a:p>
          <a:p>
            <a:r>
              <a:rPr lang="en-US" sz="3600" u="sng" dirty="0"/>
              <a:t>  260</a:t>
            </a:r>
          </a:p>
          <a:p>
            <a:r>
              <a:rPr lang="en-US" sz="3600" dirty="0"/>
              <a:t>  364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81060-1584-4CF5-9477-4FCFD8B84EEE}"/>
              </a:ext>
            </a:extLst>
          </p:cNvPr>
          <p:cNvSpPr/>
          <p:nvPr/>
        </p:nvSpPr>
        <p:spPr>
          <a:xfrm>
            <a:off x="3280619" y="3979011"/>
            <a:ext cx="440987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B3557D-F436-467A-80FB-23C9D63ECACF}"/>
              </a:ext>
            </a:extLst>
          </p:cNvPr>
          <p:cNvSpPr/>
          <p:nvPr/>
        </p:nvSpPr>
        <p:spPr>
          <a:xfrm>
            <a:off x="2830286" y="3979011"/>
            <a:ext cx="453379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B43620-00ED-48BB-A434-5F7697BC3748}"/>
              </a:ext>
            </a:extLst>
          </p:cNvPr>
          <p:cNvSpPr/>
          <p:nvPr/>
        </p:nvSpPr>
        <p:spPr>
          <a:xfrm>
            <a:off x="3294206" y="4519336"/>
            <a:ext cx="300498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C65125-2578-4132-9FCB-D26D013EC561}"/>
              </a:ext>
            </a:extLst>
          </p:cNvPr>
          <p:cNvSpPr/>
          <p:nvPr/>
        </p:nvSpPr>
        <p:spPr>
          <a:xfrm>
            <a:off x="2830286" y="4519335"/>
            <a:ext cx="463920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B54AC-45EE-44A5-B67A-7891433B6B40}"/>
              </a:ext>
            </a:extLst>
          </p:cNvPr>
          <p:cNvSpPr/>
          <p:nvPr/>
        </p:nvSpPr>
        <p:spPr>
          <a:xfrm>
            <a:off x="2480457" y="4957212"/>
            <a:ext cx="1159590" cy="163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8AF6F5-EA78-45D7-855B-3CD578B87354}"/>
              </a:ext>
            </a:extLst>
          </p:cNvPr>
          <p:cNvSpPr/>
          <p:nvPr/>
        </p:nvSpPr>
        <p:spPr>
          <a:xfrm>
            <a:off x="2562016" y="5145970"/>
            <a:ext cx="1159590" cy="45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21814-BAE9-4005-9479-1F9B507ABD22}"/>
              </a:ext>
            </a:extLst>
          </p:cNvPr>
          <p:cNvSpPr txBox="1"/>
          <p:nvPr/>
        </p:nvSpPr>
        <p:spPr>
          <a:xfrm>
            <a:off x="6359820" y="2818014"/>
            <a:ext cx="16417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  1101</a:t>
            </a:r>
          </a:p>
          <a:p>
            <a:r>
              <a:rPr lang="en-US" sz="3600" u="sng" dirty="0"/>
              <a:t>x       11</a:t>
            </a:r>
          </a:p>
          <a:p>
            <a:r>
              <a:rPr lang="en-US" sz="3600" dirty="0"/>
              <a:t>    1101</a:t>
            </a:r>
          </a:p>
          <a:p>
            <a:r>
              <a:rPr lang="en-US" sz="3600" u="sng" dirty="0"/>
              <a:t>  11010</a:t>
            </a:r>
          </a:p>
          <a:p>
            <a:r>
              <a:rPr lang="en-US" sz="3600" dirty="0"/>
              <a:t>100111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A18467-C891-4869-9C6E-F3511057B3D3}"/>
              </a:ext>
            </a:extLst>
          </p:cNvPr>
          <p:cNvSpPr/>
          <p:nvPr/>
        </p:nvSpPr>
        <p:spPr>
          <a:xfrm>
            <a:off x="6707994" y="3979011"/>
            <a:ext cx="1159656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9CAA9-043A-4D06-A25E-881647425C01}"/>
              </a:ext>
            </a:extLst>
          </p:cNvPr>
          <p:cNvSpPr/>
          <p:nvPr/>
        </p:nvSpPr>
        <p:spPr>
          <a:xfrm>
            <a:off x="7612167" y="4544585"/>
            <a:ext cx="389450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F451FB-2ADC-4F4E-88F9-D5794D59A21A}"/>
              </a:ext>
            </a:extLst>
          </p:cNvPr>
          <p:cNvSpPr/>
          <p:nvPr/>
        </p:nvSpPr>
        <p:spPr>
          <a:xfrm>
            <a:off x="6600825" y="4544584"/>
            <a:ext cx="1011341" cy="540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1EC63-27D5-4A72-BC51-980126263E6C}"/>
              </a:ext>
            </a:extLst>
          </p:cNvPr>
          <p:cNvSpPr/>
          <p:nvPr/>
        </p:nvSpPr>
        <p:spPr>
          <a:xfrm>
            <a:off x="6149970" y="4957212"/>
            <a:ext cx="1851646" cy="17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FBBDE4-9C09-4B3E-9AF7-F41EAB1BDFD2}"/>
              </a:ext>
            </a:extLst>
          </p:cNvPr>
          <p:cNvSpPr/>
          <p:nvPr/>
        </p:nvSpPr>
        <p:spPr>
          <a:xfrm>
            <a:off x="6149970" y="5121515"/>
            <a:ext cx="1717680" cy="45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Hexadecimal system has 16 digits: 0-9, plus A, B, C, D, E, 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87950"/>
              </p:ext>
            </p:extLst>
          </p:nvPr>
        </p:nvGraphicFramePr>
        <p:xfrm>
          <a:off x="3129281" y="3038917"/>
          <a:ext cx="497632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265">
                  <a:extLst>
                    <a:ext uri="{9D8B030D-6E8A-4147-A177-3AD203B41FA5}">
                      <a16:colId xmlns:a16="http://schemas.microsoft.com/office/drawing/2014/main" val="1512504313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2448648315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1359709036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3977825307"/>
                    </a:ext>
                  </a:extLst>
                </a:gridCol>
                <a:gridCol w="995265">
                  <a:extLst>
                    <a:ext uri="{9D8B030D-6E8A-4147-A177-3AD203B41FA5}">
                      <a16:colId xmlns:a16="http://schemas.microsoft.com/office/drawing/2014/main" val="130701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65,536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26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4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824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6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Base 2 and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hexadecimal digit converts directly to a four-digit binary number.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CC82B3-85FF-4A72-B86C-FB1E8B79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81783"/>
              </p:ext>
            </p:extLst>
          </p:nvPr>
        </p:nvGraphicFramePr>
        <p:xfrm>
          <a:off x="1731210" y="2500340"/>
          <a:ext cx="780983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5690">
                  <a:extLst>
                    <a:ext uri="{9D8B030D-6E8A-4147-A177-3AD203B41FA5}">
                      <a16:colId xmlns:a16="http://schemas.microsoft.com/office/drawing/2014/main" val="1063236293"/>
                    </a:ext>
                  </a:extLst>
                </a:gridCol>
                <a:gridCol w="1115690">
                  <a:extLst>
                    <a:ext uri="{9D8B030D-6E8A-4147-A177-3AD203B41FA5}">
                      <a16:colId xmlns:a16="http://schemas.microsoft.com/office/drawing/2014/main" val="498011879"/>
                    </a:ext>
                  </a:extLst>
                </a:gridCol>
                <a:gridCol w="1115690">
                  <a:extLst>
                    <a:ext uri="{9D8B030D-6E8A-4147-A177-3AD203B41FA5}">
                      <a16:colId xmlns:a16="http://schemas.microsoft.com/office/drawing/2014/main" val="3879093819"/>
                    </a:ext>
                  </a:extLst>
                </a:gridCol>
                <a:gridCol w="1093486">
                  <a:extLst>
                    <a:ext uri="{9D8B030D-6E8A-4147-A177-3AD203B41FA5}">
                      <a16:colId xmlns:a16="http://schemas.microsoft.com/office/drawing/2014/main" val="2611820210"/>
                    </a:ext>
                  </a:extLst>
                </a:gridCol>
                <a:gridCol w="1137894">
                  <a:extLst>
                    <a:ext uri="{9D8B030D-6E8A-4147-A177-3AD203B41FA5}">
                      <a16:colId xmlns:a16="http://schemas.microsoft.com/office/drawing/2014/main" val="1925475756"/>
                    </a:ext>
                  </a:extLst>
                </a:gridCol>
                <a:gridCol w="1115690">
                  <a:extLst>
                    <a:ext uri="{9D8B030D-6E8A-4147-A177-3AD203B41FA5}">
                      <a16:colId xmlns:a16="http://schemas.microsoft.com/office/drawing/2014/main" val="1084694773"/>
                    </a:ext>
                  </a:extLst>
                </a:gridCol>
                <a:gridCol w="1115690">
                  <a:extLst>
                    <a:ext uri="{9D8B030D-6E8A-4147-A177-3AD203B41FA5}">
                      <a16:colId xmlns:a16="http://schemas.microsoft.com/office/drawing/2014/main" val="2375471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9405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8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833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40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2034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8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37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2394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1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94D57-9E60-4CC1-8074-ACDFBE3A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Base 2 and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BAAB-5E22-42FC-995E-512145C71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Similarly, every four binary digits can be converted to one hexadecimal digit.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5779D-821C-41FA-8B1E-6B19719FBB9F}"/>
              </a:ext>
            </a:extLst>
          </p:cNvPr>
          <p:cNvSpPr txBox="1"/>
          <p:nvPr/>
        </p:nvSpPr>
        <p:spPr>
          <a:xfrm>
            <a:off x="1624262" y="2875547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10001100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85B4EF-3A11-468C-9082-67481DE38AFE}"/>
              </a:ext>
            </a:extLst>
          </p:cNvPr>
          <p:cNvCxnSpPr/>
          <p:nvPr/>
        </p:nvCxnSpPr>
        <p:spPr>
          <a:xfrm>
            <a:off x="2447564" y="2743200"/>
            <a:ext cx="0" cy="806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0AFBD9F-2452-48C6-8883-36725FCF03A2}"/>
              </a:ext>
            </a:extLst>
          </p:cNvPr>
          <p:cNvSpPr txBox="1"/>
          <p:nvPr/>
        </p:nvSpPr>
        <p:spPr>
          <a:xfrm>
            <a:off x="2227327" y="36576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E0103-9F19-4721-A918-95A3EE4C9CB6}"/>
              </a:ext>
            </a:extLst>
          </p:cNvPr>
          <p:cNvSpPr txBox="1"/>
          <p:nvPr/>
        </p:nvSpPr>
        <p:spPr>
          <a:xfrm>
            <a:off x="2447564" y="3657690"/>
            <a:ext cx="308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A6B1E6-1670-41A0-B705-3D5C13516CCA}"/>
              </a:ext>
            </a:extLst>
          </p:cNvPr>
          <p:cNvSpPr txBox="1"/>
          <p:nvPr/>
        </p:nvSpPr>
        <p:spPr>
          <a:xfrm>
            <a:off x="5670222" y="2875547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110101001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A4C893-9E40-4FA3-867F-E28119CE2A19}"/>
              </a:ext>
            </a:extLst>
          </p:cNvPr>
          <p:cNvCxnSpPr/>
          <p:nvPr/>
        </p:nvCxnSpPr>
        <p:spPr>
          <a:xfrm>
            <a:off x="6661230" y="2743200"/>
            <a:ext cx="0" cy="806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C672EB-7D64-4AA2-9005-514B1640BEB6}"/>
              </a:ext>
            </a:extLst>
          </p:cNvPr>
          <p:cNvSpPr txBox="1"/>
          <p:nvPr/>
        </p:nvSpPr>
        <p:spPr>
          <a:xfrm>
            <a:off x="5979464" y="36816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E3C794-E180-4FFE-A2F3-713395520DE3}"/>
              </a:ext>
            </a:extLst>
          </p:cNvPr>
          <p:cNvSpPr txBox="1"/>
          <p:nvPr/>
        </p:nvSpPr>
        <p:spPr>
          <a:xfrm>
            <a:off x="6199701" y="3681663"/>
            <a:ext cx="308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EEEBD2-29CC-4A8A-B41D-30BC4A0FC9B0}"/>
              </a:ext>
            </a:extLst>
          </p:cNvPr>
          <p:cNvCxnSpPr/>
          <p:nvPr/>
        </p:nvCxnSpPr>
        <p:spPr>
          <a:xfrm>
            <a:off x="5935324" y="2743200"/>
            <a:ext cx="0" cy="806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FE589C8-0363-430F-A4AB-B59DA397983B}"/>
              </a:ext>
            </a:extLst>
          </p:cNvPr>
          <p:cNvSpPr txBox="1"/>
          <p:nvPr/>
        </p:nvSpPr>
        <p:spPr>
          <a:xfrm>
            <a:off x="6507799" y="36816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004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300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Retrospect</vt:lpstr>
      <vt:lpstr>Number Systems</vt:lpstr>
      <vt:lpstr>Base 10</vt:lpstr>
      <vt:lpstr>Base 2</vt:lpstr>
      <vt:lpstr>Adding in Binary</vt:lpstr>
      <vt:lpstr>Subtracting in Binary</vt:lpstr>
      <vt:lpstr>Multiplying in Binary</vt:lpstr>
      <vt:lpstr>Base 16</vt:lpstr>
      <vt:lpstr>Converting between Base 2 and 16</vt:lpstr>
      <vt:lpstr>Converting between Base 2 and 16</vt:lpstr>
    </vt:vector>
  </TitlesOfParts>
  <Company>B.C.S.D.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Systems</dc:title>
  <dc:creator>BCSD</dc:creator>
  <cp:lastModifiedBy>BCSD </cp:lastModifiedBy>
  <cp:revision>11</cp:revision>
  <dcterms:created xsi:type="dcterms:W3CDTF">2017-09-26T18:08:15Z</dcterms:created>
  <dcterms:modified xsi:type="dcterms:W3CDTF">2017-09-27T11:19:59Z</dcterms:modified>
</cp:coreProperties>
</file>