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sldIdLst>
    <p:sldId id="256" r:id="rId2"/>
    <p:sldId id="359" r:id="rId3"/>
    <p:sldId id="272" r:id="rId4"/>
    <p:sldId id="273" r:id="rId5"/>
    <p:sldId id="274" r:id="rId6"/>
    <p:sldId id="275" r:id="rId7"/>
    <p:sldId id="281" r:id="rId8"/>
    <p:sldId id="276" r:id="rId9"/>
    <p:sldId id="277" r:id="rId10"/>
    <p:sldId id="278" r:id="rId11"/>
    <p:sldId id="279" r:id="rId12"/>
    <p:sldId id="282" r:id="rId13"/>
    <p:sldId id="283" r:id="rId14"/>
    <p:sldId id="284" r:id="rId15"/>
    <p:sldId id="286" r:id="rId16"/>
    <p:sldId id="319" r:id="rId17"/>
    <p:sldId id="285" r:id="rId18"/>
    <p:sldId id="287" r:id="rId19"/>
    <p:sldId id="289" r:id="rId20"/>
    <p:sldId id="306" r:id="rId21"/>
    <p:sldId id="288" r:id="rId22"/>
    <p:sldId id="302" r:id="rId23"/>
    <p:sldId id="304" r:id="rId24"/>
    <p:sldId id="303" r:id="rId25"/>
    <p:sldId id="305" r:id="rId26"/>
    <p:sldId id="307" r:id="rId27"/>
    <p:sldId id="354" r:id="rId28"/>
    <p:sldId id="290" r:id="rId29"/>
    <p:sldId id="308" r:id="rId30"/>
    <p:sldId id="309" r:id="rId31"/>
    <p:sldId id="291" r:id="rId32"/>
    <p:sldId id="311" r:id="rId33"/>
    <p:sldId id="292" r:id="rId34"/>
    <p:sldId id="293" r:id="rId35"/>
    <p:sldId id="310" r:id="rId36"/>
    <p:sldId id="355" r:id="rId37"/>
    <p:sldId id="294" r:id="rId38"/>
    <p:sldId id="312" r:id="rId39"/>
    <p:sldId id="314" r:id="rId40"/>
    <p:sldId id="315" r:id="rId41"/>
    <p:sldId id="316" r:id="rId42"/>
    <p:sldId id="317" r:id="rId43"/>
    <p:sldId id="318" r:id="rId44"/>
    <p:sldId id="322" r:id="rId45"/>
    <p:sldId id="323" r:id="rId46"/>
    <p:sldId id="324" r:id="rId47"/>
    <p:sldId id="325" r:id="rId48"/>
    <p:sldId id="295" r:id="rId49"/>
    <p:sldId id="327" r:id="rId50"/>
    <p:sldId id="328" r:id="rId51"/>
    <p:sldId id="326" r:id="rId52"/>
    <p:sldId id="356" r:id="rId53"/>
    <p:sldId id="296" r:id="rId54"/>
    <p:sldId id="330" r:id="rId55"/>
    <p:sldId id="297" r:id="rId56"/>
    <p:sldId id="332" r:id="rId57"/>
    <p:sldId id="298" r:id="rId58"/>
    <p:sldId id="333" r:id="rId59"/>
    <p:sldId id="334" r:id="rId60"/>
    <p:sldId id="299" r:id="rId61"/>
    <p:sldId id="350" r:id="rId62"/>
    <p:sldId id="339" r:id="rId63"/>
    <p:sldId id="338" r:id="rId64"/>
    <p:sldId id="351" r:id="rId65"/>
    <p:sldId id="340" r:id="rId66"/>
    <p:sldId id="335" r:id="rId67"/>
    <p:sldId id="341" r:id="rId68"/>
    <p:sldId id="336" r:id="rId69"/>
    <p:sldId id="342" r:id="rId70"/>
    <p:sldId id="343" r:id="rId71"/>
    <p:sldId id="357" r:id="rId72"/>
    <p:sldId id="300" r:id="rId73"/>
    <p:sldId id="345" r:id="rId74"/>
    <p:sldId id="344" r:id="rId75"/>
    <p:sldId id="347" r:id="rId76"/>
    <p:sldId id="346" r:id="rId77"/>
    <p:sldId id="337" r:id="rId78"/>
    <p:sldId id="348" r:id="rId79"/>
    <p:sldId id="301" r:id="rId80"/>
    <p:sldId id="353" r:id="rId81"/>
    <p:sldId id="352" r:id="rId82"/>
    <p:sldId id="358"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5058F4-5099-4818-92E3-F4C855E6B6B0}"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80E22-6347-4E4F-B093-698017268AA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215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5058F4-5099-4818-92E3-F4C855E6B6B0}"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80E22-6347-4E4F-B093-698017268AAF}" type="slidenum">
              <a:rPr lang="en-US" smtClean="0"/>
              <a:t>‹#›</a:t>
            </a:fld>
            <a:endParaRPr lang="en-US"/>
          </a:p>
        </p:txBody>
      </p:sp>
    </p:spTree>
    <p:extLst>
      <p:ext uri="{BB962C8B-B14F-4D97-AF65-F5344CB8AC3E}">
        <p14:creationId xmlns:p14="http://schemas.microsoft.com/office/powerpoint/2010/main" val="306213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5058F4-5099-4818-92E3-F4C855E6B6B0}"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80E22-6347-4E4F-B093-698017268AAF}" type="slidenum">
              <a:rPr lang="en-US" smtClean="0"/>
              <a:t>‹#›</a:t>
            </a:fld>
            <a:endParaRPr lang="en-US"/>
          </a:p>
        </p:txBody>
      </p:sp>
    </p:spTree>
    <p:extLst>
      <p:ext uri="{BB962C8B-B14F-4D97-AF65-F5344CB8AC3E}">
        <p14:creationId xmlns:p14="http://schemas.microsoft.com/office/powerpoint/2010/main" val="411376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5058F4-5099-4818-92E3-F4C855E6B6B0}"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80E22-6347-4E4F-B093-698017268AAF}" type="slidenum">
              <a:rPr lang="en-US" smtClean="0"/>
              <a:t>‹#›</a:t>
            </a:fld>
            <a:endParaRPr lang="en-US"/>
          </a:p>
        </p:txBody>
      </p:sp>
    </p:spTree>
    <p:extLst>
      <p:ext uri="{BB962C8B-B14F-4D97-AF65-F5344CB8AC3E}">
        <p14:creationId xmlns:p14="http://schemas.microsoft.com/office/powerpoint/2010/main" val="188261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5058F4-5099-4818-92E3-F4C855E6B6B0}"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80E22-6347-4E4F-B093-698017268AA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397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5058F4-5099-4818-92E3-F4C855E6B6B0}"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80E22-6347-4E4F-B093-698017268AAF}" type="slidenum">
              <a:rPr lang="en-US" smtClean="0"/>
              <a:t>‹#›</a:t>
            </a:fld>
            <a:endParaRPr lang="en-US"/>
          </a:p>
        </p:txBody>
      </p:sp>
    </p:spTree>
    <p:extLst>
      <p:ext uri="{BB962C8B-B14F-4D97-AF65-F5344CB8AC3E}">
        <p14:creationId xmlns:p14="http://schemas.microsoft.com/office/powerpoint/2010/main" val="2276251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5058F4-5099-4818-92E3-F4C855E6B6B0}" type="datetimeFigureOut">
              <a:rPr lang="en-US" smtClean="0"/>
              <a:t>10/16/2017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80E22-6347-4E4F-B093-698017268AAF}" type="slidenum">
              <a:rPr lang="en-US" smtClean="0"/>
              <a:t>‹#›</a:t>
            </a:fld>
            <a:endParaRPr lang="en-US"/>
          </a:p>
        </p:txBody>
      </p:sp>
    </p:spTree>
    <p:extLst>
      <p:ext uri="{BB962C8B-B14F-4D97-AF65-F5344CB8AC3E}">
        <p14:creationId xmlns:p14="http://schemas.microsoft.com/office/powerpoint/2010/main" val="1575773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5058F4-5099-4818-92E3-F4C855E6B6B0}" type="datetimeFigureOut">
              <a:rPr lang="en-US" smtClean="0"/>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80E22-6347-4E4F-B093-698017268AAF}" type="slidenum">
              <a:rPr lang="en-US" smtClean="0"/>
              <a:t>‹#›</a:t>
            </a:fld>
            <a:endParaRPr lang="en-US"/>
          </a:p>
        </p:txBody>
      </p:sp>
    </p:spTree>
    <p:extLst>
      <p:ext uri="{BB962C8B-B14F-4D97-AF65-F5344CB8AC3E}">
        <p14:creationId xmlns:p14="http://schemas.microsoft.com/office/powerpoint/2010/main" val="16002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A5058F4-5099-4818-92E3-F4C855E6B6B0}" type="datetimeFigureOut">
              <a:rPr lang="en-US" smtClean="0"/>
              <a:t>10/16/2017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9580E22-6347-4E4F-B093-698017268AAF}" type="slidenum">
              <a:rPr lang="en-US" smtClean="0"/>
              <a:t>‹#›</a:t>
            </a:fld>
            <a:endParaRPr lang="en-US"/>
          </a:p>
        </p:txBody>
      </p:sp>
    </p:spTree>
    <p:extLst>
      <p:ext uri="{BB962C8B-B14F-4D97-AF65-F5344CB8AC3E}">
        <p14:creationId xmlns:p14="http://schemas.microsoft.com/office/powerpoint/2010/main" val="214760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A5058F4-5099-4818-92E3-F4C855E6B6B0}" type="datetimeFigureOut">
              <a:rPr lang="en-US" smtClean="0"/>
              <a:t>10/16/2017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9580E22-6347-4E4F-B093-698017268AAF}" type="slidenum">
              <a:rPr lang="en-US" smtClean="0"/>
              <a:t>‹#›</a:t>
            </a:fld>
            <a:endParaRPr lang="en-US"/>
          </a:p>
        </p:txBody>
      </p:sp>
    </p:spTree>
    <p:extLst>
      <p:ext uri="{BB962C8B-B14F-4D97-AF65-F5344CB8AC3E}">
        <p14:creationId xmlns:p14="http://schemas.microsoft.com/office/powerpoint/2010/main" val="3194273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A5058F4-5099-4818-92E3-F4C855E6B6B0}"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80E22-6347-4E4F-B093-698017268AAF}" type="slidenum">
              <a:rPr lang="en-US" smtClean="0"/>
              <a:t>‹#›</a:t>
            </a:fld>
            <a:endParaRPr lang="en-US"/>
          </a:p>
        </p:txBody>
      </p:sp>
    </p:spTree>
    <p:extLst>
      <p:ext uri="{BB962C8B-B14F-4D97-AF65-F5344CB8AC3E}">
        <p14:creationId xmlns:p14="http://schemas.microsoft.com/office/powerpoint/2010/main" val="295027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A5058F4-5099-4818-92E3-F4C855E6B6B0}" type="datetimeFigureOut">
              <a:rPr lang="en-US" smtClean="0"/>
              <a:t>10/16/2017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9580E22-6347-4E4F-B093-698017268AA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016186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d.ted.com/lessons/tycho-brahe-the-scandalous-astronomer-dan-wenke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youtube.com/watch?v=TKM0P3XlMNA&amp;list=PL8dPuuaLjXtPAJr1ysd5yGIyiSFuh0mIL&amp;index=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ed.ted.com/lessons/reasons-for-the-seasons-rebecca-kapla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slide" Target="slide7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53.xml"/><Relationship Id="rId5" Type="http://schemas.openxmlformats.org/officeDocument/2006/relationships/slide" Target="slide37.xml"/><Relationship Id="rId4" Type="http://schemas.openxmlformats.org/officeDocument/2006/relationships/slide" Target="slide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youtube.com/watch?v=AQ5vty8f9Xc&amp;index=4&amp;list=PL8dPuuaLjXtPAJr1ysd5yGIyiSFuh0mI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PRgua7xceDA&amp;t=535s&amp;list=PL8dPuuaLjXtPAJr1ysd5yGIyiSFuh0mIL&amp;index=5"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KlWpFLfLFBI&amp;t=414s&amp;list=PL8dPuuaLjXtPAJr1ysd5yGIyiSFuh0mIL&amp;index=8"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D8zZZZzppI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ed.ted.com/featured/I1GW55AZ"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ed.ted.com/lessons/could-comets-be-the-source-of-life-on-earth-justin-dowd"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youtube.com/watch?v=TuDfZ2Md5x8&amp;list=PL8dPuuaLjXtPAJr1ysd5yGIyiSFuh0mIL&amp;index=23" TargetMode="Externa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sixtysymbols.com/videos/starclassification.ht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ld75W1dz-h0&amp;list=PL8dPuuaLjXtPAJr1ysd5yGIyiSFuh0mIL&amp;index=2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0rHUDWjR5gg&amp;list=PL8dPuuaLjXtPAJr1ysd5yGIyiSFuh0mIL&amp;index=1"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youtube.com/watch?v=Mj06h8BeeOA&amp;list=PL8dPuuaLjXtPAJr1ysd5yGIyiSFuh0mIL&amp;index=30&amp;t=504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youtube.com/watch?v=tj_QPnO8vpQ&amp;list=PL8dPuuaLjXtPAJr1ysd5yGIyiSFuh0mIL&amp;index=37"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ed.ted.com/lessons/how-epic-solar-winds-make-brilliant-polar-lights-michael-molin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chemistrycareers.wikispaces.com/Astrochemistry"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openclipart.org/detail/211391/telescope"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ed.ted.com/lessons/how-do-we-study-the-stars-yuan-sen-ting"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ed.ted.com/lessons/what-was-the-point-of-the-space-race-jeff-steers"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ed.ted.com/lessons/the-incredible-collaboration-behind-the-international-space-station-tien-nguyen"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ed.ted.com/lessons/free-falling-in-outer-space-matt-j-carlson"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ed.ted.com/featured/QS6sEKzz"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ed.ted.com/lessons/how-does-your-smartphone-know-your-location-wilton-l-virgo"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ed.ted.com/lessons/a-needle-in-countless-haystacks-finding-habitable-planets-ariel-anba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ed.ted.com/lessons/why-can-t-we-see-evidence-of-alien-life"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Astronomy</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92583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7B9C0-FC16-468D-938B-0DE78DAEBE18}"/>
              </a:ext>
            </a:extLst>
          </p:cNvPr>
          <p:cNvSpPr>
            <a:spLocks noGrp="1"/>
          </p:cNvSpPr>
          <p:nvPr>
            <p:ph type="title"/>
          </p:nvPr>
        </p:nvSpPr>
        <p:spPr/>
        <p:txBody>
          <a:bodyPr/>
          <a:lstStyle/>
          <a:p>
            <a:r>
              <a:rPr lang="en-US" dirty="0" err="1"/>
              <a:t>Tycho</a:t>
            </a:r>
            <a:r>
              <a:rPr lang="en-US" dirty="0"/>
              <a:t> Brahe</a:t>
            </a:r>
          </a:p>
        </p:txBody>
      </p:sp>
      <p:sp>
        <p:nvSpPr>
          <p:cNvPr id="3" name="Content Placeholder 2">
            <a:extLst>
              <a:ext uri="{FF2B5EF4-FFF2-40B4-BE49-F238E27FC236}">
                <a16:creationId xmlns:a16="http://schemas.microsoft.com/office/drawing/2014/main" id="{2C0FD900-58CA-4273-B7DD-404FBE14FC28}"/>
              </a:ext>
            </a:extLst>
          </p:cNvPr>
          <p:cNvSpPr>
            <a:spLocks noGrp="1"/>
          </p:cNvSpPr>
          <p:nvPr>
            <p:ph idx="1"/>
          </p:nvPr>
        </p:nvSpPr>
        <p:spPr/>
        <p:txBody>
          <a:bodyPr>
            <a:normAutofit/>
          </a:bodyPr>
          <a:lstStyle/>
          <a:p>
            <a:r>
              <a:rPr lang="en-US" sz="2400" dirty="0" err="1"/>
              <a:t>Tycho</a:t>
            </a:r>
            <a:r>
              <a:rPr lang="en-US" sz="2400" dirty="0"/>
              <a:t> Brahe was a 16</a:t>
            </a:r>
            <a:r>
              <a:rPr lang="en-US" sz="2400" baseline="30000" dirty="0"/>
              <a:t>th</a:t>
            </a:r>
            <a:r>
              <a:rPr lang="en-US" sz="2400" dirty="0"/>
              <a:t> Century Astronomer</a:t>
            </a:r>
          </a:p>
          <a:p>
            <a:endParaRPr lang="en-US" sz="2400" dirty="0"/>
          </a:p>
          <a:p>
            <a:r>
              <a:rPr lang="en-US" sz="2400" dirty="0"/>
              <a:t>This video describes how </a:t>
            </a:r>
            <a:r>
              <a:rPr lang="en-US" sz="2400" dirty="0" err="1"/>
              <a:t>Tycho</a:t>
            </a:r>
            <a:r>
              <a:rPr lang="en-US" sz="2400" dirty="0"/>
              <a:t> Brahe was a little unique.</a:t>
            </a:r>
          </a:p>
          <a:p>
            <a:r>
              <a:rPr lang="en-US" sz="2400" dirty="0">
                <a:hlinkClick r:id="rId2"/>
              </a:rPr>
              <a:t>Click Here</a:t>
            </a:r>
            <a:endParaRPr lang="en-US" sz="2400" dirty="0"/>
          </a:p>
        </p:txBody>
      </p:sp>
    </p:spTree>
    <p:extLst>
      <p:ext uri="{BB962C8B-B14F-4D97-AF65-F5344CB8AC3E}">
        <p14:creationId xmlns:p14="http://schemas.microsoft.com/office/powerpoint/2010/main" val="1960474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1F3D1-EB48-403B-AC04-E787F0792EAD}"/>
              </a:ext>
            </a:extLst>
          </p:cNvPr>
          <p:cNvSpPr>
            <a:spLocks noGrp="1"/>
          </p:cNvSpPr>
          <p:nvPr>
            <p:ph type="title"/>
          </p:nvPr>
        </p:nvSpPr>
        <p:spPr/>
        <p:txBody>
          <a:bodyPr/>
          <a:lstStyle/>
          <a:p>
            <a:r>
              <a:rPr lang="en-US" dirty="0"/>
              <a:t>Galileo Galilei</a:t>
            </a:r>
          </a:p>
        </p:txBody>
      </p:sp>
      <p:sp>
        <p:nvSpPr>
          <p:cNvPr id="3" name="Content Placeholder 2">
            <a:extLst>
              <a:ext uri="{FF2B5EF4-FFF2-40B4-BE49-F238E27FC236}">
                <a16:creationId xmlns:a16="http://schemas.microsoft.com/office/drawing/2014/main" id="{BF9A5C4A-BB4D-47F2-9449-055AE3E18F25}"/>
              </a:ext>
            </a:extLst>
          </p:cNvPr>
          <p:cNvSpPr>
            <a:spLocks noGrp="1"/>
          </p:cNvSpPr>
          <p:nvPr>
            <p:ph idx="1"/>
          </p:nvPr>
        </p:nvSpPr>
        <p:spPr/>
        <p:txBody>
          <a:bodyPr>
            <a:normAutofit/>
          </a:bodyPr>
          <a:lstStyle/>
          <a:p>
            <a:r>
              <a:rPr lang="en-US" sz="2400" dirty="0"/>
              <a:t>Galileo improved upon the already invented telescope, and was able to make numerous observations.</a:t>
            </a:r>
          </a:p>
          <a:p>
            <a:pPr lvl="1"/>
            <a:r>
              <a:rPr lang="en-US" sz="2200" dirty="0"/>
              <a:t>4 Moons of Jupiter</a:t>
            </a:r>
          </a:p>
          <a:p>
            <a:pPr lvl="1"/>
            <a:r>
              <a:rPr lang="en-US" sz="2200" dirty="0"/>
              <a:t>Observations of Venus, Saturn, and Neptune </a:t>
            </a:r>
          </a:p>
          <a:p>
            <a:pPr lvl="1"/>
            <a:r>
              <a:rPr lang="en-US" sz="2200" dirty="0"/>
              <a:t>Sunspots</a:t>
            </a:r>
          </a:p>
          <a:p>
            <a:pPr lvl="1"/>
            <a:r>
              <a:rPr lang="en-US" sz="2200" dirty="0"/>
              <a:t>Milky Way as a multitude of Stars</a:t>
            </a:r>
          </a:p>
          <a:p>
            <a:pPr lvl="1"/>
            <a:r>
              <a:rPr lang="en-US" sz="2200" dirty="0"/>
              <a:t>Made topographical maps of the Moon</a:t>
            </a:r>
          </a:p>
          <a:p>
            <a:endParaRPr lang="en-US" sz="2400" dirty="0"/>
          </a:p>
          <a:p>
            <a:r>
              <a:rPr lang="en-US" sz="2400" dirty="0"/>
              <a:t>Galileo’s support of the Copernican Heliocentric system got him into controversy with the Roman Inquisition (Church)</a:t>
            </a:r>
          </a:p>
          <a:p>
            <a:endParaRPr lang="en-US" sz="2400" dirty="0"/>
          </a:p>
        </p:txBody>
      </p:sp>
    </p:spTree>
    <p:extLst>
      <p:ext uri="{BB962C8B-B14F-4D97-AF65-F5344CB8AC3E}">
        <p14:creationId xmlns:p14="http://schemas.microsoft.com/office/powerpoint/2010/main" val="2892428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EE5A9-7568-4B24-B54C-8BF60C0995E6}"/>
              </a:ext>
            </a:extLst>
          </p:cNvPr>
          <p:cNvSpPr>
            <a:spLocks noGrp="1"/>
          </p:cNvSpPr>
          <p:nvPr>
            <p:ph type="title"/>
          </p:nvPr>
        </p:nvSpPr>
        <p:spPr/>
        <p:txBody>
          <a:bodyPr/>
          <a:lstStyle/>
          <a:p>
            <a:r>
              <a:rPr lang="en-US" dirty="0"/>
              <a:t>Our Solar System</a:t>
            </a:r>
          </a:p>
        </p:txBody>
      </p:sp>
      <p:sp>
        <p:nvSpPr>
          <p:cNvPr id="3" name="Content Placeholder 2">
            <a:extLst>
              <a:ext uri="{FF2B5EF4-FFF2-40B4-BE49-F238E27FC236}">
                <a16:creationId xmlns:a16="http://schemas.microsoft.com/office/drawing/2014/main" id="{2C2FCA56-1B7A-4B2F-A271-0A22C4B788D7}"/>
              </a:ext>
            </a:extLst>
          </p:cNvPr>
          <p:cNvSpPr>
            <a:spLocks noGrp="1"/>
          </p:cNvSpPr>
          <p:nvPr>
            <p:ph idx="1"/>
          </p:nvPr>
        </p:nvSpPr>
        <p:spPr/>
        <p:txBody>
          <a:bodyPr>
            <a:normAutofit fontScale="92500" lnSpcReduction="10000"/>
          </a:bodyPr>
          <a:lstStyle/>
          <a:p>
            <a:r>
              <a:rPr lang="en-US" sz="2400" dirty="0"/>
              <a:t>It is generally accepted now that the sun is near the center of our solar system with the planets, dwarf planets, and other bodies revolving around it.</a:t>
            </a:r>
          </a:p>
          <a:p>
            <a:endParaRPr lang="en-US" sz="2400" dirty="0"/>
          </a:p>
          <a:p>
            <a:r>
              <a:rPr lang="en-US" sz="2400" dirty="0"/>
              <a:t>The Solar system contains 8 planets, 4 rocky and 4 gas giants</a:t>
            </a:r>
          </a:p>
          <a:p>
            <a:r>
              <a:rPr lang="en-US" sz="2400" dirty="0"/>
              <a:t>The 4 rocky planets are Mercury, Venus, Earth, and Mars</a:t>
            </a:r>
          </a:p>
          <a:p>
            <a:pPr lvl="1"/>
            <a:r>
              <a:rPr lang="en-US" sz="2000" dirty="0"/>
              <a:t>These are closest to the Sun</a:t>
            </a:r>
          </a:p>
          <a:p>
            <a:r>
              <a:rPr lang="en-US" sz="2400" dirty="0"/>
              <a:t> The 4 Gas giants are Jupiter, Saturn, Uranus, and Neptune</a:t>
            </a:r>
          </a:p>
          <a:p>
            <a:pPr lvl="1"/>
            <a:r>
              <a:rPr lang="en-US" sz="2000" dirty="0"/>
              <a:t>These are farther away from the Sun</a:t>
            </a:r>
          </a:p>
          <a:p>
            <a:endParaRPr lang="en-US" sz="2400" dirty="0"/>
          </a:p>
          <a:p>
            <a:r>
              <a:rPr lang="en-US" sz="2400" dirty="0"/>
              <a:t>Video </a:t>
            </a:r>
            <a:r>
              <a:rPr lang="en-US" sz="2400" dirty="0">
                <a:hlinkClick r:id="rId2"/>
              </a:rPr>
              <a:t>Click Here</a:t>
            </a:r>
            <a:endParaRPr lang="en-US" sz="2400" dirty="0"/>
          </a:p>
        </p:txBody>
      </p:sp>
      <p:pic>
        <p:nvPicPr>
          <p:cNvPr id="8" name="Picture 7">
            <a:extLst>
              <a:ext uri="{FF2B5EF4-FFF2-40B4-BE49-F238E27FC236}">
                <a16:creationId xmlns:a16="http://schemas.microsoft.com/office/drawing/2014/main" id="{995748C3-76F9-49C1-A385-8510F53103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0737" y="3525078"/>
            <a:ext cx="3711263" cy="1933198"/>
          </a:xfrm>
          <a:prstGeom prst="rect">
            <a:avLst/>
          </a:prstGeom>
        </p:spPr>
      </p:pic>
    </p:spTree>
    <p:extLst>
      <p:ext uri="{BB962C8B-B14F-4D97-AF65-F5344CB8AC3E}">
        <p14:creationId xmlns:p14="http://schemas.microsoft.com/office/powerpoint/2010/main" val="3554381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E2477-6F78-477D-BB81-4856D6D5A084}"/>
              </a:ext>
            </a:extLst>
          </p:cNvPr>
          <p:cNvSpPr>
            <a:spLocks noGrp="1"/>
          </p:cNvSpPr>
          <p:nvPr>
            <p:ph type="title"/>
          </p:nvPr>
        </p:nvSpPr>
        <p:spPr/>
        <p:txBody>
          <a:bodyPr/>
          <a:lstStyle/>
          <a:p>
            <a:r>
              <a:rPr lang="en-US" dirty="0"/>
              <a:t>What is a planet?</a:t>
            </a:r>
          </a:p>
        </p:txBody>
      </p:sp>
      <p:sp>
        <p:nvSpPr>
          <p:cNvPr id="3" name="Content Placeholder 2">
            <a:extLst>
              <a:ext uri="{FF2B5EF4-FFF2-40B4-BE49-F238E27FC236}">
                <a16:creationId xmlns:a16="http://schemas.microsoft.com/office/drawing/2014/main" id="{B106F868-B9F8-48CB-AAEA-B6E16557949D}"/>
              </a:ext>
            </a:extLst>
          </p:cNvPr>
          <p:cNvSpPr>
            <a:spLocks noGrp="1"/>
          </p:cNvSpPr>
          <p:nvPr>
            <p:ph idx="1"/>
          </p:nvPr>
        </p:nvSpPr>
        <p:spPr/>
        <p:txBody>
          <a:bodyPr>
            <a:normAutofit/>
          </a:bodyPr>
          <a:lstStyle/>
          <a:p>
            <a:r>
              <a:rPr lang="en-US" sz="2400" dirty="0"/>
              <a:t>The International Astronomical Union defines a planet by 3 criteria</a:t>
            </a:r>
          </a:p>
          <a:p>
            <a:endParaRPr lang="en-US" sz="2400" dirty="0"/>
          </a:p>
          <a:p>
            <a:r>
              <a:rPr lang="en-US" sz="2400" dirty="0"/>
              <a:t>1. Orbits the Sun</a:t>
            </a:r>
          </a:p>
          <a:p>
            <a:r>
              <a:rPr lang="en-US" sz="2400" dirty="0"/>
              <a:t>2. Massive enough to be in hydrostatic equilibrium (round)</a:t>
            </a:r>
          </a:p>
          <a:p>
            <a:r>
              <a:rPr lang="en-US" sz="2400" dirty="0"/>
              <a:t>3. has cleared the neighborhood of its orbit</a:t>
            </a:r>
          </a:p>
          <a:p>
            <a:pPr lvl="1"/>
            <a:r>
              <a:rPr lang="en-US" sz="2000" dirty="0"/>
              <a:t>This last one is the reason Pluto is no longer considered a Planet, it is a dwarf planet</a:t>
            </a:r>
          </a:p>
        </p:txBody>
      </p:sp>
    </p:spTree>
    <p:extLst>
      <p:ext uri="{BB962C8B-B14F-4D97-AF65-F5344CB8AC3E}">
        <p14:creationId xmlns:p14="http://schemas.microsoft.com/office/powerpoint/2010/main" val="47919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4A410-A4EB-4D9D-8A29-57E0D918E8EC}"/>
              </a:ext>
            </a:extLst>
          </p:cNvPr>
          <p:cNvSpPr>
            <a:spLocks noGrp="1"/>
          </p:cNvSpPr>
          <p:nvPr>
            <p:ph type="title"/>
          </p:nvPr>
        </p:nvSpPr>
        <p:spPr/>
        <p:txBody>
          <a:bodyPr/>
          <a:lstStyle/>
          <a:p>
            <a:r>
              <a:rPr lang="en-US" dirty="0"/>
              <a:t>Our Solar System</a:t>
            </a:r>
          </a:p>
        </p:txBody>
      </p:sp>
      <p:graphicFrame>
        <p:nvGraphicFramePr>
          <p:cNvPr id="4" name="Content Placeholder 3">
            <a:extLst>
              <a:ext uri="{FF2B5EF4-FFF2-40B4-BE49-F238E27FC236}">
                <a16:creationId xmlns:a16="http://schemas.microsoft.com/office/drawing/2014/main" id="{84393941-2A7C-47AA-B513-090FA81939B9}"/>
              </a:ext>
            </a:extLst>
          </p:cNvPr>
          <p:cNvGraphicFramePr>
            <a:graphicFrameLocks noGrp="1"/>
          </p:cNvGraphicFramePr>
          <p:nvPr>
            <p:ph idx="1"/>
            <p:extLst>
              <p:ext uri="{D42A27DB-BD31-4B8C-83A1-F6EECF244321}">
                <p14:modId xmlns:p14="http://schemas.microsoft.com/office/powerpoint/2010/main" val="4035225003"/>
              </p:ext>
            </p:extLst>
          </p:nvPr>
        </p:nvGraphicFramePr>
        <p:xfrm>
          <a:off x="1096963" y="1846263"/>
          <a:ext cx="10058400" cy="3601720"/>
        </p:xfrm>
        <a:graphic>
          <a:graphicData uri="http://schemas.openxmlformats.org/drawingml/2006/table">
            <a:tbl>
              <a:tblPr firstRow="1" bandRow="1">
                <a:tableStyleId>{073A0DAA-6AF3-43AB-8588-CEC1D06C72B9}</a:tableStyleId>
              </a:tblPr>
              <a:tblGrid>
                <a:gridCol w="1676400">
                  <a:extLst>
                    <a:ext uri="{9D8B030D-6E8A-4147-A177-3AD203B41FA5}">
                      <a16:colId xmlns:a16="http://schemas.microsoft.com/office/drawing/2014/main" val="496388748"/>
                    </a:ext>
                  </a:extLst>
                </a:gridCol>
                <a:gridCol w="1676400">
                  <a:extLst>
                    <a:ext uri="{9D8B030D-6E8A-4147-A177-3AD203B41FA5}">
                      <a16:colId xmlns:a16="http://schemas.microsoft.com/office/drawing/2014/main" val="1661329955"/>
                    </a:ext>
                  </a:extLst>
                </a:gridCol>
                <a:gridCol w="1676400">
                  <a:extLst>
                    <a:ext uri="{9D8B030D-6E8A-4147-A177-3AD203B41FA5}">
                      <a16:colId xmlns:a16="http://schemas.microsoft.com/office/drawing/2014/main" val="2659352772"/>
                    </a:ext>
                  </a:extLst>
                </a:gridCol>
                <a:gridCol w="1676400">
                  <a:extLst>
                    <a:ext uri="{9D8B030D-6E8A-4147-A177-3AD203B41FA5}">
                      <a16:colId xmlns:a16="http://schemas.microsoft.com/office/drawing/2014/main" val="1533875262"/>
                    </a:ext>
                  </a:extLst>
                </a:gridCol>
                <a:gridCol w="1676400">
                  <a:extLst>
                    <a:ext uri="{9D8B030D-6E8A-4147-A177-3AD203B41FA5}">
                      <a16:colId xmlns:a16="http://schemas.microsoft.com/office/drawing/2014/main" val="1291116939"/>
                    </a:ext>
                  </a:extLst>
                </a:gridCol>
                <a:gridCol w="1676400">
                  <a:extLst>
                    <a:ext uri="{9D8B030D-6E8A-4147-A177-3AD203B41FA5}">
                      <a16:colId xmlns:a16="http://schemas.microsoft.com/office/drawing/2014/main" val="446713210"/>
                    </a:ext>
                  </a:extLst>
                </a:gridCol>
              </a:tblGrid>
              <a:tr h="370840">
                <a:tc>
                  <a:txBody>
                    <a:bodyPr/>
                    <a:lstStyle/>
                    <a:p>
                      <a:r>
                        <a:rPr lang="en-US" dirty="0"/>
                        <a:t>Planet</a:t>
                      </a:r>
                    </a:p>
                  </a:txBody>
                  <a:tcPr/>
                </a:tc>
                <a:tc>
                  <a:txBody>
                    <a:bodyPr/>
                    <a:lstStyle/>
                    <a:p>
                      <a:r>
                        <a:rPr lang="en-US" dirty="0"/>
                        <a:t>Mass (10</a:t>
                      </a:r>
                      <a:r>
                        <a:rPr lang="en-US" baseline="30000" dirty="0"/>
                        <a:t>24</a:t>
                      </a:r>
                      <a:r>
                        <a:rPr lang="en-US" dirty="0"/>
                        <a:t> kg)</a:t>
                      </a:r>
                    </a:p>
                  </a:txBody>
                  <a:tcPr/>
                </a:tc>
                <a:tc>
                  <a:txBody>
                    <a:bodyPr/>
                    <a:lstStyle/>
                    <a:p>
                      <a:r>
                        <a:rPr lang="en-US" dirty="0"/>
                        <a:t>Diameter (km)</a:t>
                      </a:r>
                    </a:p>
                  </a:txBody>
                  <a:tcPr/>
                </a:tc>
                <a:tc>
                  <a:txBody>
                    <a:bodyPr/>
                    <a:lstStyle/>
                    <a:p>
                      <a:r>
                        <a:rPr lang="en-US" dirty="0"/>
                        <a:t>Distance from Sun (10</a:t>
                      </a:r>
                      <a:r>
                        <a:rPr lang="en-US" baseline="30000" dirty="0"/>
                        <a:t>6</a:t>
                      </a:r>
                      <a:r>
                        <a:rPr lang="en-US" dirty="0"/>
                        <a:t> km)</a:t>
                      </a:r>
                    </a:p>
                  </a:txBody>
                  <a:tcPr/>
                </a:tc>
                <a:tc>
                  <a:txBody>
                    <a:bodyPr/>
                    <a:lstStyle/>
                    <a:p>
                      <a:r>
                        <a:rPr lang="en-US" dirty="0"/>
                        <a:t>Length of Day (</a:t>
                      </a:r>
                      <a:r>
                        <a:rPr lang="en-US" dirty="0" err="1"/>
                        <a:t>hr</a:t>
                      </a:r>
                      <a:r>
                        <a:rPr lang="en-US" dirty="0"/>
                        <a:t>)</a:t>
                      </a:r>
                    </a:p>
                  </a:txBody>
                  <a:tcPr/>
                </a:tc>
                <a:tc>
                  <a:txBody>
                    <a:bodyPr/>
                    <a:lstStyle/>
                    <a:p>
                      <a:r>
                        <a:rPr lang="en-US" dirty="0"/>
                        <a:t>Length of Orbit (days)</a:t>
                      </a:r>
                    </a:p>
                  </a:txBody>
                  <a:tcPr/>
                </a:tc>
                <a:extLst>
                  <a:ext uri="{0D108BD9-81ED-4DB2-BD59-A6C34878D82A}">
                    <a16:rowId xmlns:a16="http://schemas.microsoft.com/office/drawing/2014/main" val="3104551215"/>
                  </a:ext>
                </a:extLst>
              </a:tr>
              <a:tr h="0">
                <a:tc>
                  <a:txBody>
                    <a:bodyPr/>
                    <a:lstStyle/>
                    <a:p>
                      <a:r>
                        <a:rPr lang="en-US" dirty="0"/>
                        <a:t>Mercury</a:t>
                      </a:r>
                    </a:p>
                  </a:txBody>
                  <a:tcPr/>
                </a:tc>
                <a:tc>
                  <a:txBody>
                    <a:bodyPr/>
                    <a:lstStyle/>
                    <a:p>
                      <a:pPr algn="ctr"/>
                      <a:r>
                        <a:rPr lang="en-US" dirty="0"/>
                        <a:t>0.330</a:t>
                      </a:r>
                    </a:p>
                  </a:txBody>
                  <a:tcPr/>
                </a:tc>
                <a:tc>
                  <a:txBody>
                    <a:bodyPr/>
                    <a:lstStyle/>
                    <a:p>
                      <a:pPr algn="ctr"/>
                      <a:r>
                        <a:rPr lang="en-US" dirty="0"/>
                        <a:t>4879</a:t>
                      </a:r>
                    </a:p>
                  </a:txBody>
                  <a:tcPr/>
                </a:tc>
                <a:tc>
                  <a:txBody>
                    <a:bodyPr/>
                    <a:lstStyle/>
                    <a:p>
                      <a:pPr algn="ctr"/>
                      <a:r>
                        <a:rPr lang="en-US" dirty="0"/>
                        <a:t>57.9</a:t>
                      </a:r>
                    </a:p>
                  </a:txBody>
                  <a:tcPr/>
                </a:tc>
                <a:tc>
                  <a:txBody>
                    <a:bodyPr/>
                    <a:lstStyle/>
                    <a:p>
                      <a:pPr algn="ctr"/>
                      <a:r>
                        <a:rPr lang="en-US" dirty="0"/>
                        <a:t>4222.6</a:t>
                      </a:r>
                    </a:p>
                  </a:txBody>
                  <a:tcPr/>
                </a:tc>
                <a:tc>
                  <a:txBody>
                    <a:bodyPr/>
                    <a:lstStyle/>
                    <a:p>
                      <a:pPr algn="ctr"/>
                      <a:r>
                        <a:rPr lang="en-US" dirty="0"/>
                        <a:t>88</a:t>
                      </a:r>
                    </a:p>
                  </a:txBody>
                  <a:tcPr/>
                </a:tc>
                <a:extLst>
                  <a:ext uri="{0D108BD9-81ED-4DB2-BD59-A6C34878D82A}">
                    <a16:rowId xmlns:a16="http://schemas.microsoft.com/office/drawing/2014/main" val="1787603679"/>
                  </a:ext>
                </a:extLst>
              </a:tr>
              <a:tr h="370840">
                <a:tc>
                  <a:txBody>
                    <a:bodyPr/>
                    <a:lstStyle/>
                    <a:p>
                      <a:r>
                        <a:rPr lang="en-US" dirty="0"/>
                        <a:t>Venus</a:t>
                      </a:r>
                    </a:p>
                  </a:txBody>
                  <a:tcPr/>
                </a:tc>
                <a:tc>
                  <a:txBody>
                    <a:bodyPr/>
                    <a:lstStyle/>
                    <a:p>
                      <a:pPr algn="ctr"/>
                      <a:r>
                        <a:rPr lang="en-US" dirty="0"/>
                        <a:t>4.87</a:t>
                      </a:r>
                    </a:p>
                  </a:txBody>
                  <a:tcPr/>
                </a:tc>
                <a:tc>
                  <a:txBody>
                    <a:bodyPr/>
                    <a:lstStyle/>
                    <a:p>
                      <a:pPr algn="ctr"/>
                      <a:r>
                        <a:rPr lang="en-US" dirty="0"/>
                        <a:t>12,104</a:t>
                      </a:r>
                    </a:p>
                  </a:txBody>
                  <a:tcPr/>
                </a:tc>
                <a:tc>
                  <a:txBody>
                    <a:bodyPr/>
                    <a:lstStyle/>
                    <a:p>
                      <a:pPr algn="ctr"/>
                      <a:r>
                        <a:rPr lang="en-US" dirty="0"/>
                        <a:t>108.2</a:t>
                      </a:r>
                    </a:p>
                  </a:txBody>
                  <a:tcPr/>
                </a:tc>
                <a:tc>
                  <a:txBody>
                    <a:bodyPr/>
                    <a:lstStyle/>
                    <a:p>
                      <a:pPr algn="ctr"/>
                      <a:r>
                        <a:rPr lang="en-US" dirty="0"/>
                        <a:t>2802</a:t>
                      </a:r>
                    </a:p>
                  </a:txBody>
                  <a:tcPr/>
                </a:tc>
                <a:tc>
                  <a:txBody>
                    <a:bodyPr/>
                    <a:lstStyle/>
                    <a:p>
                      <a:pPr algn="ctr"/>
                      <a:r>
                        <a:rPr lang="en-US" dirty="0"/>
                        <a:t>224.7</a:t>
                      </a:r>
                    </a:p>
                  </a:txBody>
                  <a:tcPr/>
                </a:tc>
                <a:extLst>
                  <a:ext uri="{0D108BD9-81ED-4DB2-BD59-A6C34878D82A}">
                    <a16:rowId xmlns:a16="http://schemas.microsoft.com/office/drawing/2014/main" val="3927429433"/>
                  </a:ext>
                </a:extLst>
              </a:tr>
              <a:tr h="370840">
                <a:tc>
                  <a:txBody>
                    <a:bodyPr/>
                    <a:lstStyle/>
                    <a:p>
                      <a:r>
                        <a:rPr lang="en-US" dirty="0"/>
                        <a:t>Earth</a:t>
                      </a:r>
                    </a:p>
                  </a:txBody>
                  <a:tcPr/>
                </a:tc>
                <a:tc>
                  <a:txBody>
                    <a:bodyPr/>
                    <a:lstStyle/>
                    <a:p>
                      <a:pPr algn="ctr"/>
                      <a:r>
                        <a:rPr lang="en-US" dirty="0"/>
                        <a:t>5.97</a:t>
                      </a:r>
                    </a:p>
                  </a:txBody>
                  <a:tcPr/>
                </a:tc>
                <a:tc>
                  <a:txBody>
                    <a:bodyPr/>
                    <a:lstStyle/>
                    <a:p>
                      <a:pPr algn="ctr"/>
                      <a:r>
                        <a:rPr lang="en-US" dirty="0"/>
                        <a:t>12,756</a:t>
                      </a:r>
                    </a:p>
                  </a:txBody>
                  <a:tcPr/>
                </a:tc>
                <a:tc>
                  <a:txBody>
                    <a:bodyPr/>
                    <a:lstStyle/>
                    <a:p>
                      <a:pPr algn="ctr"/>
                      <a:r>
                        <a:rPr lang="en-US" dirty="0"/>
                        <a:t>149.6</a:t>
                      </a:r>
                    </a:p>
                  </a:txBody>
                  <a:tcPr/>
                </a:tc>
                <a:tc>
                  <a:txBody>
                    <a:bodyPr/>
                    <a:lstStyle/>
                    <a:p>
                      <a:pPr algn="ctr"/>
                      <a:r>
                        <a:rPr lang="en-US" dirty="0"/>
                        <a:t>24</a:t>
                      </a:r>
                    </a:p>
                  </a:txBody>
                  <a:tcPr/>
                </a:tc>
                <a:tc>
                  <a:txBody>
                    <a:bodyPr/>
                    <a:lstStyle/>
                    <a:p>
                      <a:pPr algn="ctr"/>
                      <a:r>
                        <a:rPr lang="en-US" dirty="0"/>
                        <a:t>365.2</a:t>
                      </a:r>
                    </a:p>
                  </a:txBody>
                  <a:tcPr/>
                </a:tc>
                <a:extLst>
                  <a:ext uri="{0D108BD9-81ED-4DB2-BD59-A6C34878D82A}">
                    <a16:rowId xmlns:a16="http://schemas.microsoft.com/office/drawing/2014/main" val="3190345761"/>
                  </a:ext>
                </a:extLst>
              </a:tr>
              <a:tr h="370840">
                <a:tc>
                  <a:txBody>
                    <a:bodyPr/>
                    <a:lstStyle/>
                    <a:p>
                      <a:r>
                        <a:rPr lang="en-US" dirty="0"/>
                        <a:t>Mars</a:t>
                      </a:r>
                    </a:p>
                  </a:txBody>
                  <a:tcPr/>
                </a:tc>
                <a:tc>
                  <a:txBody>
                    <a:bodyPr/>
                    <a:lstStyle/>
                    <a:p>
                      <a:pPr algn="ctr"/>
                      <a:r>
                        <a:rPr lang="en-US" dirty="0"/>
                        <a:t>0.642</a:t>
                      </a:r>
                    </a:p>
                  </a:txBody>
                  <a:tcPr/>
                </a:tc>
                <a:tc>
                  <a:txBody>
                    <a:bodyPr/>
                    <a:lstStyle/>
                    <a:p>
                      <a:pPr algn="ctr"/>
                      <a:r>
                        <a:rPr lang="en-US" dirty="0"/>
                        <a:t>6792</a:t>
                      </a:r>
                    </a:p>
                  </a:txBody>
                  <a:tcPr/>
                </a:tc>
                <a:tc>
                  <a:txBody>
                    <a:bodyPr/>
                    <a:lstStyle/>
                    <a:p>
                      <a:pPr algn="ctr"/>
                      <a:r>
                        <a:rPr lang="en-US" dirty="0"/>
                        <a:t>227.9</a:t>
                      </a:r>
                    </a:p>
                  </a:txBody>
                  <a:tcPr/>
                </a:tc>
                <a:tc>
                  <a:txBody>
                    <a:bodyPr/>
                    <a:lstStyle/>
                    <a:p>
                      <a:pPr algn="ctr"/>
                      <a:r>
                        <a:rPr lang="en-US" dirty="0"/>
                        <a:t>24.7</a:t>
                      </a:r>
                    </a:p>
                  </a:txBody>
                  <a:tcPr/>
                </a:tc>
                <a:tc>
                  <a:txBody>
                    <a:bodyPr/>
                    <a:lstStyle/>
                    <a:p>
                      <a:pPr algn="ctr"/>
                      <a:r>
                        <a:rPr lang="en-US" dirty="0"/>
                        <a:t>687</a:t>
                      </a:r>
                    </a:p>
                  </a:txBody>
                  <a:tcPr/>
                </a:tc>
                <a:extLst>
                  <a:ext uri="{0D108BD9-81ED-4DB2-BD59-A6C34878D82A}">
                    <a16:rowId xmlns:a16="http://schemas.microsoft.com/office/drawing/2014/main" val="1172492786"/>
                  </a:ext>
                </a:extLst>
              </a:tr>
              <a:tr h="370840">
                <a:tc>
                  <a:txBody>
                    <a:bodyPr/>
                    <a:lstStyle/>
                    <a:p>
                      <a:r>
                        <a:rPr lang="en-US" dirty="0"/>
                        <a:t>Jupiter</a:t>
                      </a:r>
                    </a:p>
                  </a:txBody>
                  <a:tcPr/>
                </a:tc>
                <a:tc>
                  <a:txBody>
                    <a:bodyPr/>
                    <a:lstStyle/>
                    <a:p>
                      <a:pPr algn="ctr"/>
                      <a:r>
                        <a:rPr lang="en-US" dirty="0"/>
                        <a:t>1898</a:t>
                      </a:r>
                    </a:p>
                  </a:txBody>
                  <a:tcPr/>
                </a:tc>
                <a:tc>
                  <a:txBody>
                    <a:bodyPr/>
                    <a:lstStyle/>
                    <a:p>
                      <a:pPr algn="ctr"/>
                      <a:r>
                        <a:rPr lang="en-US" dirty="0"/>
                        <a:t>142,984</a:t>
                      </a:r>
                    </a:p>
                  </a:txBody>
                  <a:tcPr/>
                </a:tc>
                <a:tc>
                  <a:txBody>
                    <a:bodyPr/>
                    <a:lstStyle/>
                    <a:p>
                      <a:pPr algn="ctr"/>
                      <a:r>
                        <a:rPr lang="en-US" dirty="0"/>
                        <a:t>778.6</a:t>
                      </a:r>
                    </a:p>
                  </a:txBody>
                  <a:tcPr/>
                </a:tc>
                <a:tc>
                  <a:txBody>
                    <a:bodyPr/>
                    <a:lstStyle/>
                    <a:p>
                      <a:pPr algn="ctr"/>
                      <a:r>
                        <a:rPr lang="en-US" dirty="0"/>
                        <a:t>9.9</a:t>
                      </a:r>
                    </a:p>
                  </a:txBody>
                  <a:tcPr/>
                </a:tc>
                <a:tc>
                  <a:txBody>
                    <a:bodyPr/>
                    <a:lstStyle/>
                    <a:p>
                      <a:pPr algn="ctr"/>
                      <a:r>
                        <a:rPr lang="en-US" dirty="0"/>
                        <a:t>4331</a:t>
                      </a:r>
                    </a:p>
                  </a:txBody>
                  <a:tcPr/>
                </a:tc>
                <a:extLst>
                  <a:ext uri="{0D108BD9-81ED-4DB2-BD59-A6C34878D82A}">
                    <a16:rowId xmlns:a16="http://schemas.microsoft.com/office/drawing/2014/main" val="29441394"/>
                  </a:ext>
                </a:extLst>
              </a:tr>
              <a:tr h="370840">
                <a:tc>
                  <a:txBody>
                    <a:bodyPr/>
                    <a:lstStyle/>
                    <a:p>
                      <a:r>
                        <a:rPr lang="en-US" dirty="0"/>
                        <a:t>Saturn</a:t>
                      </a:r>
                    </a:p>
                  </a:txBody>
                  <a:tcPr/>
                </a:tc>
                <a:tc>
                  <a:txBody>
                    <a:bodyPr/>
                    <a:lstStyle/>
                    <a:p>
                      <a:pPr algn="ctr"/>
                      <a:r>
                        <a:rPr lang="en-US" dirty="0"/>
                        <a:t>568</a:t>
                      </a:r>
                    </a:p>
                  </a:txBody>
                  <a:tcPr/>
                </a:tc>
                <a:tc>
                  <a:txBody>
                    <a:bodyPr/>
                    <a:lstStyle/>
                    <a:p>
                      <a:pPr algn="ctr"/>
                      <a:r>
                        <a:rPr lang="en-US" dirty="0"/>
                        <a:t>120,536</a:t>
                      </a:r>
                    </a:p>
                  </a:txBody>
                  <a:tcPr/>
                </a:tc>
                <a:tc>
                  <a:txBody>
                    <a:bodyPr/>
                    <a:lstStyle/>
                    <a:p>
                      <a:pPr algn="ctr"/>
                      <a:r>
                        <a:rPr lang="en-US" dirty="0"/>
                        <a:t>1433.5</a:t>
                      </a:r>
                    </a:p>
                  </a:txBody>
                  <a:tcPr/>
                </a:tc>
                <a:tc>
                  <a:txBody>
                    <a:bodyPr/>
                    <a:lstStyle/>
                    <a:p>
                      <a:pPr algn="ctr"/>
                      <a:r>
                        <a:rPr lang="en-US" dirty="0"/>
                        <a:t>10.7</a:t>
                      </a:r>
                    </a:p>
                  </a:txBody>
                  <a:tcPr/>
                </a:tc>
                <a:tc>
                  <a:txBody>
                    <a:bodyPr/>
                    <a:lstStyle/>
                    <a:p>
                      <a:pPr algn="ctr"/>
                      <a:r>
                        <a:rPr lang="en-US" dirty="0"/>
                        <a:t>10,747</a:t>
                      </a:r>
                    </a:p>
                  </a:txBody>
                  <a:tcPr/>
                </a:tc>
                <a:extLst>
                  <a:ext uri="{0D108BD9-81ED-4DB2-BD59-A6C34878D82A}">
                    <a16:rowId xmlns:a16="http://schemas.microsoft.com/office/drawing/2014/main" val="4101852043"/>
                  </a:ext>
                </a:extLst>
              </a:tr>
              <a:tr h="370840">
                <a:tc>
                  <a:txBody>
                    <a:bodyPr/>
                    <a:lstStyle/>
                    <a:p>
                      <a:r>
                        <a:rPr lang="en-US" dirty="0"/>
                        <a:t>Uranus</a:t>
                      </a:r>
                    </a:p>
                  </a:txBody>
                  <a:tcPr/>
                </a:tc>
                <a:tc>
                  <a:txBody>
                    <a:bodyPr/>
                    <a:lstStyle/>
                    <a:p>
                      <a:pPr algn="ctr"/>
                      <a:r>
                        <a:rPr lang="en-US" dirty="0"/>
                        <a:t>86.8</a:t>
                      </a:r>
                    </a:p>
                  </a:txBody>
                  <a:tcPr/>
                </a:tc>
                <a:tc>
                  <a:txBody>
                    <a:bodyPr/>
                    <a:lstStyle/>
                    <a:p>
                      <a:pPr algn="ctr"/>
                      <a:r>
                        <a:rPr lang="en-US" dirty="0"/>
                        <a:t>51,118</a:t>
                      </a:r>
                    </a:p>
                  </a:txBody>
                  <a:tcPr/>
                </a:tc>
                <a:tc>
                  <a:txBody>
                    <a:bodyPr/>
                    <a:lstStyle/>
                    <a:p>
                      <a:pPr algn="ctr"/>
                      <a:r>
                        <a:rPr lang="en-US" dirty="0"/>
                        <a:t>2872.5</a:t>
                      </a:r>
                    </a:p>
                  </a:txBody>
                  <a:tcPr/>
                </a:tc>
                <a:tc>
                  <a:txBody>
                    <a:bodyPr/>
                    <a:lstStyle/>
                    <a:p>
                      <a:pPr algn="ctr"/>
                      <a:r>
                        <a:rPr lang="en-US" dirty="0"/>
                        <a:t>17.2</a:t>
                      </a:r>
                    </a:p>
                  </a:txBody>
                  <a:tcPr/>
                </a:tc>
                <a:tc>
                  <a:txBody>
                    <a:bodyPr/>
                    <a:lstStyle/>
                    <a:p>
                      <a:pPr algn="ctr"/>
                      <a:r>
                        <a:rPr lang="en-US" dirty="0"/>
                        <a:t>30,389</a:t>
                      </a:r>
                    </a:p>
                  </a:txBody>
                  <a:tcPr/>
                </a:tc>
                <a:extLst>
                  <a:ext uri="{0D108BD9-81ED-4DB2-BD59-A6C34878D82A}">
                    <a16:rowId xmlns:a16="http://schemas.microsoft.com/office/drawing/2014/main" val="1424149557"/>
                  </a:ext>
                </a:extLst>
              </a:tr>
              <a:tr h="370840">
                <a:tc>
                  <a:txBody>
                    <a:bodyPr/>
                    <a:lstStyle/>
                    <a:p>
                      <a:r>
                        <a:rPr lang="en-US" dirty="0"/>
                        <a:t>Neptune</a:t>
                      </a:r>
                    </a:p>
                  </a:txBody>
                  <a:tcPr/>
                </a:tc>
                <a:tc>
                  <a:txBody>
                    <a:bodyPr/>
                    <a:lstStyle/>
                    <a:p>
                      <a:pPr algn="ctr"/>
                      <a:r>
                        <a:rPr lang="en-US" dirty="0"/>
                        <a:t>102</a:t>
                      </a:r>
                    </a:p>
                  </a:txBody>
                  <a:tcPr/>
                </a:tc>
                <a:tc>
                  <a:txBody>
                    <a:bodyPr/>
                    <a:lstStyle/>
                    <a:p>
                      <a:pPr algn="ctr"/>
                      <a:r>
                        <a:rPr lang="en-US" dirty="0"/>
                        <a:t>49,528</a:t>
                      </a:r>
                    </a:p>
                  </a:txBody>
                  <a:tcPr/>
                </a:tc>
                <a:tc>
                  <a:txBody>
                    <a:bodyPr/>
                    <a:lstStyle/>
                    <a:p>
                      <a:pPr algn="ctr"/>
                      <a:r>
                        <a:rPr lang="en-US" dirty="0"/>
                        <a:t>4495.1</a:t>
                      </a:r>
                    </a:p>
                  </a:txBody>
                  <a:tcPr/>
                </a:tc>
                <a:tc>
                  <a:txBody>
                    <a:bodyPr/>
                    <a:lstStyle/>
                    <a:p>
                      <a:pPr algn="ctr"/>
                      <a:r>
                        <a:rPr lang="en-US" dirty="0"/>
                        <a:t>16.1</a:t>
                      </a:r>
                    </a:p>
                  </a:txBody>
                  <a:tcPr/>
                </a:tc>
                <a:tc>
                  <a:txBody>
                    <a:bodyPr/>
                    <a:lstStyle/>
                    <a:p>
                      <a:pPr algn="ctr"/>
                      <a:r>
                        <a:rPr lang="en-US" dirty="0"/>
                        <a:t>59,8000</a:t>
                      </a:r>
                    </a:p>
                  </a:txBody>
                  <a:tcPr/>
                </a:tc>
                <a:extLst>
                  <a:ext uri="{0D108BD9-81ED-4DB2-BD59-A6C34878D82A}">
                    <a16:rowId xmlns:a16="http://schemas.microsoft.com/office/drawing/2014/main" val="4000416544"/>
                  </a:ext>
                </a:extLst>
              </a:tr>
            </a:tbl>
          </a:graphicData>
        </a:graphic>
      </p:graphicFrame>
    </p:spTree>
    <p:extLst>
      <p:ext uri="{BB962C8B-B14F-4D97-AF65-F5344CB8AC3E}">
        <p14:creationId xmlns:p14="http://schemas.microsoft.com/office/powerpoint/2010/main" val="3881913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4A410-A4EB-4D9D-8A29-57E0D918E8EC}"/>
              </a:ext>
            </a:extLst>
          </p:cNvPr>
          <p:cNvSpPr>
            <a:spLocks noGrp="1"/>
          </p:cNvSpPr>
          <p:nvPr>
            <p:ph type="title"/>
          </p:nvPr>
        </p:nvSpPr>
        <p:spPr/>
        <p:txBody>
          <a:bodyPr/>
          <a:lstStyle/>
          <a:p>
            <a:r>
              <a:rPr lang="en-US" dirty="0"/>
              <a:t>Our Solar System</a:t>
            </a:r>
          </a:p>
        </p:txBody>
      </p:sp>
      <p:graphicFrame>
        <p:nvGraphicFramePr>
          <p:cNvPr id="4" name="Content Placeholder 3">
            <a:extLst>
              <a:ext uri="{FF2B5EF4-FFF2-40B4-BE49-F238E27FC236}">
                <a16:creationId xmlns:a16="http://schemas.microsoft.com/office/drawing/2014/main" id="{84393941-2A7C-47AA-B513-090FA81939B9}"/>
              </a:ext>
            </a:extLst>
          </p:cNvPr>
          <p:cNvGraphicFramePr>
            <a:graphicFrameLocks noGrp="1"/>
          </p:cNvGraphicFramePr>
          <p:nvPr>
            <p:ph idx="1"/>
            <p:extLst>
              <p:ext uri="{D42A27DB-BD31-4B8C-83A1-F6EECF244321}">
                <p14:modId xmlns:p14="http://schemas.microsoft.com/office/powerpoint/2010/main" val="3777937984"/>
              </p:ext>
            </p:extLst>
          </p:nvPr>
        </p:nvGraphicFramePr>
        <p:xfrm>
          <a:off x="1096963" y="1846263"/>
          <a:ext cx="5029200" cy="3601720"/>
        </p:xfrm>
        <a:graphic>
          <a:graphicData uri="http://schemas.openxmlformats.org/drawingml/2006/table">
            <a:tbl>
              <a:tblPr firstRow="1" bandRow="1">
                <a:tableStyleId>{073A0DAA-6AF3-43AB-8588-CEC1D06C72B9}</a:tableStyleId>
              </a:tblPr>
              <a:tblGrid>
                <a:gridCol w="1676400">
                  <a:extLst>
                    <a:ext uri="{9D8B030D-6E8A-4147-A177-3AD203B41FA5}">
                      <a16:colId xmlns:a16="http://schemas.microsoft.com/office/drawing/2014/main" val="496388748"/>
                    </a:ext>
                  </a:extLst>
                </a:gridCol>
                <a:gridCol w="1676400">
                  <a:extLst>
                    <a:ext uri="{9D8B030D-6E8A-4147-A177-3AD203B41FA5}">
                      <a16:colId xmlns:a16="http://schemas.microsoft.com/office/drawing/2014/main" val="1661329955"/>
                    </a:ext>
                  </a:extLst>
                </a:gridCol>
                <a:gridCol w="1676400">
                  <a:extLst>
                    <a:ext uri="{9D8B030D-6E8A-4147-A177-3AD203B41FA5}">
                      <a16:colId xmlns:a16="http://schemas.microsoft.com/office/drawing/2014/main" val="2659352772"/>
                    </a:ext>
                  </a:extLst>
                </a:gridCol>
              </a:tblGrid>
              <a:tr h="370840">
                <a:tc>
                  <a:txBody>
                    <a:bodyPr/>
                    <a:lstStyle/>
                    <a:p>
                      <a:r>
                        <a:rPr lang="en-US" dirty="0"/>
                        <a:t>Planet</a:t>
                      </a:r>
                    </a:p>
                  </a:txBody>
                  <a:tcPr/>
                </a:tc>
                <a:tc>
                  <a:txBody>
                    <a:bodyPr/>
                    <a:lstStyle/>
                    <a:p>
                      <a:r>
                        <a:rPr lang="en-US" dirty="0"/>
                        <a:t>Gravity (m/s</a:t>
                      </a:r>
                      <a:r>
                        <a:rPr lang="en-US" baseline="30000" dirty="0"/>
                        <a:t>2</a:t>
                      </a:r>
                      <a:r>
                        <a:rPr lang="en-US" dirty="0"/>
                        <a:t>)</a:t>
                      </a:r>
                    </a:p>
                  </a:txBody>
                  <a:tcPr/>
                </a:tc>
                <a:tc>
                  <a:txBody>
                    <a:bodyPr/>
                    <a:lstStyle/>
                    <a:p>
                      <a:r>
                        <a:rPr lang="en-US" dirty="0"/>
                        <a:t>Number of Moons</a:t>
                      </a:r>
                    </a:p>
                  </a:txBody>
                  <a:tcPr/>
                </a:tc>
                <a:extLst>
                  <a:ext uri="{0D108BD9-81ED-4DB2-BD59-A6C34878D82A}">
                    <a16:rowId xmlns:a16="http://schemas.microsoft.com/office/drawing/2014/main" val="3104551215"/>
                  </a:ext>
                </a:extLst>
              </a:tr>
              <a:tr h="0">
                <a:tc>
                  <a:txBody>
                    <a:bodyPr/>
                    <a:lstStyle/>
                    <a:p>
                      <a:r>
                        <a:rPr lang="en-US" dirty="0"/>
                        <a:t>Mercury</a:t>
                      </a:r>
                    </a:p>
                  </a:txBody>
                  <a:tcPr/>
                </a:tc>
                <a:tc>
                  <a:txBody>
                    <a:bodyPr/>
                    <a:lstStyle/>
                    <a:p>
                      <a:pPr algn="ctr"/>
                      <a:r>
                        <a:rPr lang="en-US" dirty="0"/>
                        <a:t>3.7</a:t>
                      </a:r>
                    </a:p>
                  </a:txBody>
                  <a:tcPr/>
                </a:tc>
                <a:tc>
                  <a:txBody>
                    <a:bodyPr/>
                    <a:lstStyle/>
                    <a:p>
                      <a:pPr algn="ctr"/>
                      <a:r>
                        <a:rPr lang="en-US" dirty="0"/>
                        <a:t>0</a:t>
                      </a:r>
                    </a:p>
                  </a:txBody>
                  <a:tcPr/>
                </a:tc>
                <a:extLst>
                  <a:ext uri="{0D108BD9-81ED-4DB2-BD59-A6C34878D82A}">
                    <a16:rowId xmlns:a16="http://schemas.microsoft.com/office/drawing/2014/main" val="1787603679"/>
                  </a:ext>
                </a:extLst>
              </a:tr>
              <a:tr h="370840">
                <a:tc>
                  <a:txBody>
                    <a:bodyPr/>
                    <a:lstStyle/>
                    <a:p>
                      <a:r>
                        <a:rPr lang="en-US" dirty="0"/>
                        <a:t>Venus</a:t>
                      </a:r>
                    </a:p>
                  </a:txBody>
                  <a:tcPr/>
                </a:tc>
                <a:tc>
                  <a:txBody>
                    <a:bodyPr/>
                    <a:lstStyle/>
                    <a:p>
                      <a:pPr algn="ctr"/>
                      <a:r>
                        <a:rPr lang="en-US" dirty="0"/>
                        <a:t>8.9</a:t>
                      </a:r>
                    </a:p>
                  </a:txBody>
                  <a:tcPr/>
                </a:tc>
                <a:tc>
                  <a:txBody>
                    <a:bodyPr/>
                    <a:lstStyle/>
                    <a:p>
                      <a:pPr algn="ctr"/>
                      <a:r>
                        <a:rPr lang="en-US" dirty="0"/>
                        <a:t>0</a:t>
                      </a:r>
                    </a:p>
                  </a:txBody>
                  <a:tcPr/>
                </a:tc>
                <a:extLst>
                  <a:ext uri="{0D108BD9-81ED-4DB2-BD59-A6C34878D82A}">
                    <a16:rowId xmlns:a16="http://schemas.microsoft.com/office/drawing/2014/main" val="3927429433"/>
                  </a:ext>
                </a:extLst>
              </a:tr>
              <a:tr h="370840">
                <a:tc>
                  <a:txBody>
                    <a:bodyPr/>
                    <a:lstStyle/>
                    <a:p>
                      <a:r>
                        <a:rPr lang="en-US" dirty="0"/>
                        <a:t>Earth</a:t>
                      </a:r>
                    </a:p>
                  </a:txBody>
                  <a:tcPr/>
                </a:tc>
                <a:tc>
                  <a:txBody>
                    <a:bodyPr/>
                    <a:lstStyle/>
                    <a:p>
                      <a:pPr algn="ctr"/>
                      <a:r>
                        <a:rPr lang="en-US" dirty="0"/>
                        <a:t>9.8</a:t>
                      </a:r>
                    </a:p>
                  </a:txBody>
                  <a:tcPr/>
                </a:tc>
                <a:tc>
                  <a:txBody>
                    <a:bodyPr/>
                    <a:lstStyle/>
                    <a:p>
                      <a:pPr algn="ctr"/>
                      <a:r>
                        <a:rPr lang="en-US" dirty="0"/>
                        <a:t>1</a:t>
                      </a:r>
                    </a:p>
                  </a:txBody>
                  <a:tcPr/>
                </a:tc>
                <a:extLst>
                  <a:ext uri="{0D108BD9-81ED-4DB2-BD59-A6C34878D82A}">
                    <a16:rowId xmlns:a16="http://schemas.microsoft.com/office/drawing/2014/main" val="3190345761"/>
                  </a:ext>
                </a:extLst>
              </a:tr>
              <a:tr h="370840">
                <a:tc>
                  <a:txBody>
                    <a:bodyPr/>
                    <a:lstStyle/>
                    <a:p>
                      <a:r>
                        <a:rPr lang="en-US" dirty="0"/>
                        <a:t>Mars</a:t>
                      </a:r>
                    </a:p>
                  </a:txBody>
                  <a:tcPr/>
                </a:tc>
                <a:tc>
                  <a:txBody>
                    <a:bodyPr/>
                    <a:lstStyle/>
                    <a:p>
                      <a:pPr algn="ctr"/>
                      <a:r>
                        <a:rPr lang="en-US" dirty="0"/>
                        <a:t>3.7</a:t>
                      </a:r>
                    </a:p>
                  </a:txBody>
                  <a:tcPr/>
                </a:tc>
                <a:tc>
                  <a:txBody>
                    <a:bodyPr/>
                    <a:lstStyle/>
                    <a:p>
                      <a:pPr algn="ctr"/>
                      <a:r>
                        <a:rPr lang="en-US" dirty="0"/>
                        <a:t>2</a:t>
                      </a:r>
                    </a:p>
                  </a:txBody>
                  <a:tcPr/>
                </a:tc>
                <a:extLst>
                  <a:ext uri="{0D108BD9-81ED-4DB2-BD59-A6C34878D82A}">
                    <a16:rowId xmlns:a16="http://schemas.microsoft.com/office/drawing/2014/main" val="1172492786"/>
                  </a:ext>
                </a:extLst>
              </a:tr>
              <a:tr h="370840">
                <a:tc>
                  <a:txBody>
                    <a:bodyPr/>
                    <a:lstStyle/>
                    <a:p>
                      <a:r>
                        <a:rPr lang="en-US" dirty="0"/>
                        <a:t>Jupiter</a:t>
                      </a:r>
                    </a:p>
                  </a:txBody>
                  <a:tcPr/>
                </a:tc>
                <a:tc>
                  <a:txBody>
                    <a:bodyPr/>
                    <a:lstStyle/>
                    <a:p>
                      <a:pPr algn="ctr"/>
                      <a:r>
                        <a:rPr lang="en-US" dirty="0"/>
                        <a:t>23.1</a:t>
                      </a:r>
                    </a:p>
                  </a:txBody>
                  <a:tcPr/>
                </a:tc>
                <a:tc>
                  <a:txBody>
                    <a:bodyPr/>
                    <a:lstStyle/>
                    <a:p>
                      <a:pPr algn="ctr"/>
                      <a:r>
                        <a:rPr lang="en-US" dirty="0"/>
                        <a:t>67</a:t>
                      </a:r>
                    </a:p>
                  </a:txBody>
                  <a:tcPr/>
                </a:tc>
                <a:extLst>
                  <a:ext uri="{0D108BD9-81ED-4DB2-BD59-A6C34878D82A}">
                    <a16:rowId xmlns:a16="http://schemas.microsoft.com/office/drawing/2014/main" val="29441394"/>
                  </a:ext>
                </a:extLst>
              </a:tr>
              <a:tr h="370840">
                <a:tc>
                  <a:txBody>
                    <a:bodyPr/>
                    <a:lstStyle/>
                    <a:p>
                      <a:r>
                        <a:rPr lang="en-US" dirty="0"/>
                        <a:t>Saturn</a:t>
                      </a:r>
                    </a:p>
                  </a:txBody>
                  <a:tcPr/>
                </a:tc>
                <a:tc>
                  <a:txBody>
                    <a:bodyPr/>
                    <a:lstStyle/>
                    <a:p>
                      <a:pPr algn="ctr"/>
                      <a:r>
                        <a:rPr lang="en-US" dirty="0"/>
                        <a:t>9.0</a:t>
                      </a:r>
                    </a:p>
                  </a:txBody>
                  <a:tcPr/>
                </a:tc>
                <a:tc>
                  <a:txBody>
                    <a:bodyPr/>
                    <a:lstStyle/>
                    <a:p>
                      <a:pPr algn="ctr"/>
                      <a:r>
                        <a:rPr lang="en-US" dirty="0"/>
                        <a:t>62</a:t>
                      </a:r>
                    </a:p>
                  </a:txBody>
                  <a:tcPr/>
                </a:tc>
                <a:extLst>
                  <a:ext uri="{0D108BD9-81ED-4DB2-BD59-A6C34878D82A}">
                    <a16:rowId xmlns:a16="http://schemas.microsoft.com/office/drawing/2014/main" val="4101852043"/>
                  </a:ext>
                </a:extLst>
              </a:tr>
              <a:tr h="370840">
                <a:tc>
                  <a:txBody>
                    <a:bodyPr/>
                    <a:lstStyle/>
                    <a:p>
                      <a:r>
                        <a:rPr lang="en-US" dirty="0"/>
                        <a:t>Uranus</a:t>
                      </a:r>
                    </a:p>
                  </a:txBody>
                  <a:tcPr/>
                </a:tc>
                <a:tc>
                  <a:txBody>
                    <a:bodyPr/>
                    <a:lstStyle/>
                    <a:p>
                      <a:pPr algn="ctr"/>
                      <a:r>
                        <a:rPr lang="en-US" dirty="0"/>
                        <a:t>8.7</a:t>
                      </a:r>
                    </a:p>
                  </a:txBody>
                  <a:tcPr/>
                </a:tc>
                <a:tc>
                  <a:txBody>
                    <a:bodyPr/>
                    <a:lstStyle/>
                    <a:p>
                      <a:pPr algn="ctr"/>
                      <a:r>
                        <a:rPr lang="en-US" dirty="0"/>
                        <a:t>27</a:t>
                      </a:r>
                    </a:p>
                  </a:txBody>
                  <a:tcPr/>
                </a:tc>
                <a:extLst>
                  <a:ext uri="{0D108BD9-81ED-4DB2-BD59-A6C34878D82A}">
                    <a16:rowId xmlns:a16="http://schemas.microsoft.com/office/drawing/2014/main" val="1424149557"/>
                  </a:ext>
                </a:extLst>
              </a:tr>
              <a:tr h="370840">
                <a:tc>
                  <a:txBody>
                    <a:bodyPr/>
                    <a:lstStyle/>
                    <a:p>
                      <a:r>
                        <a:rPr lang="en-US" dirty="0"/>
                        <a:t>Neptune</a:t>
                      </a:r>
                    </a:p>
                  </a:txBody>
                  <a:tcPr/>
                </a:tc>
                <a:tc>
                  <a:txBody>
                    <a:bodyPr/>
                    <a:lstStyle/>
                    <a:p>
                      <a:pPr algn="ctr"/>
                      <a:r>
                        <a:rPr lang="en-US" dirty="0"/>
                        <a:t>11.0</a:t>
                      </a:r>
                    </a:p>
                  </a:txBody>
                  <a:tcPr/>
                </a:tc>
                <a:tc>
                  <a:txBody>
                    <a:bodyPr/>
                    <a:lstStyle/>
                    <a:p>
                      <a:pPr algn="ctr"/>
                      <a:r>
                        <a:rPr lang="en-US" dirty="0"/>
                        <a:t>14</a:t>
                      </a:r>
                    </a:p>
                  </a:txBody>
                  <a:tcPr/>
                </a:tc>
                <a:extLst>
                  <a:ext uri="{0D108BD9-81ED-4DB2-BD59-A6C34878D82A}">
                    <a16:rowId xmlns:a16="http://schemas.microsoft.com/office/drawing/2014/main" val="4000416544"/>
                  </a:ext>
                </a:extLst>
              </a:tr>
            </a:tbl>
          </a:graphicData>
        </a:graphic>
      </p:graphicFrame>
    </p:spTree>
    <p:extLst>
      <p:ext uri="{BB962C8B-B14F-4D97-AF65-F5344CB8AC3E}">
        <p14:creationId xmlns:p14="http://schemas.microsoft.com/office/powerpoint/2010/main" val="941978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E4689-F155-4669-BF5E-4208E686C5AE}"/>
              </a:ext>
            </a:extLst>
          </p:cNvPr>
          <p:cNvSpPr>
            <a:spLocks noGrp="1"/>
          </p:cNvSpPr>
          <p:nvPr>
            <p:ph type="title"/>
          </p:nvPr>
        </p:nvSpPr>
        <p:spPr/>
        <p:txBody>
          <a:bodyPr>
            <a:normAutofit/>
          </a:bodyPr>
          <a:lstStyle/>
          <a:p>
            <a:r>
              <a:rPr lang="en-US" sz="7200" dirty="0"/>
              <a:t>STOP HERE</a:t>
            </a:r>
          </a:p>
        </p:txBody>
      </p:sp>
      <p:sp>
        <p:nvSpPr>
          <p:cNvPr id="3" name="Content Placeholder 2">
            <a:extLst>
              <a:ext uri="{FF2B5EF4-FFF2-40B4-BE49-F238E27FC236}">
                <a16:creationId xmlns:a16="http://schemas.microsoft.com/office/drawing/2014/main" id="{FC14ABC9-EF8A-47C0-A51C-0E8D7433F299}"/>
              </a:ext>
            </a:extLst>
          </p:cNvPr>
          <p:cNvSpPr>
            <a:spLocks noGrp="1"/>
          </p:cNvSpPr>
          <p:nvPr>
            <p:ph idx="1"/>
          </p:nvPr>
        </p:nvSpPr>
        <p:spPr/>
        <p:txBody>
          <a:bodyPr>
            <a:normAutofit/>
          </a:bodyPr>
          <a:lstStyle/>
          <a:p>
            <a:pPr algn="ctr"/>
            <a:r>
              <a:rPr lang="en-US" sz="4000" dirty="0"/>
              <a:t>Stop here and get the quick check sheet for the Astronomy and the Solar System section from your teacher, and answer the questions using your packet.</a:t>
            </a:r>
          </a:p>
        </p:txBody>
      </p:sp>
    </p:spTree>
    <p:extLst>
      <p:ext uri="{BB962C8B-B14F-4D97-AF65-F5344CB8AC3E}">
        <p14:creationId xmlns:p14="http://schemas.microsoft.com/office/powerpoint/2010/main" val="1870742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FD4AD-4A12-4A4C-BBF7-39FAE3D20292}"/>
              </a:ext>
            </a:extLst>
          </p:cNvPr>
          <p:cNvSpPr>
            <a:spLocks noGrp="1"/>
          </p:cNvSpPr>
          <p:nvPr>
            <p:ph type="title"/>
          </p:nvPr>
        </p:nvSpPr>
        <p:spPr/>
        <p:txBody>
          <a:bodyPr/>
          <a:lstStyle/>
          <a:p>
            <a:r>
              <a:rPr lang="en-US" dirty="0"/>
              <a:t>The Sun</a:t>
            </a:r>
          </a:p>
        </p:txBody>
      </p:sp>
      <p:sp>
        <p:nvSpPr>
          <p:cNvPr id="3" name="Content Placeholder 2">
            <a:extLst>
              <a:ext uri="{FF2B5EF4-FFF2-40B4-BE49-F238E27FC236}">
                <a16:creationId xmlns:a16="http://schemas.microsoft.com/office/drawing/2014/main" id="{C4FA95B1-C1B8-424A-8EEE-8AEED337E58A}"/>
              </a:ext>
            </a:extLst>
          </p:cNvPr>
          <p:cNvSpPr>
            <a:spLocks noGrp="1"/>
          </p:cNvSpPr>
          <p:nvPr>
            <p:ph idx="1"/>
          </p:nvPr>
        </p:nvSpPr>
        <p:spPr/>
        <p:txBody>
          <a:bodyPr>
            <a:normAutofit lnSpcReduction="10000"/>
          </a:bodyPr>
          <a:lstStyle/>
          <a:p>
            <a:r>
              <a:rPr lang="en-US" sz="2400" dirty="0"/>
              <a:t>The Sun is our closest star</a:t>
            </a:r>
          </a:p>
          <a:p>
            <a:endParaRPr lang="en-US" sz="2400" dirty="0"/>
          </a:p>
          <a:p>
            <a:r>
              <a:rPr lang="en-US" sz="2400" dirty="0"/>
              <a:t>The Earth is located approx. 93 million miles away from the Sun</a:t>
            </a:r>
          </a:p>
          <a:p>
            <a:pPr lvl="1"/>
            <a:r>
              <a:rPr lang="en-US" sz="2000" dirty="0"/>
              <a:t>It takes light 8 minutes to get from the Sun to the Earth</a:t>
            </a:r>
          </a:p>
          <a:p>
            <a:endParaRPr lang="en-US" sz="2400" dirty="0"/>
          </a:p>
          <a:p>
            <a:r>
              <a:rPr lang="en-US" sz="2400" dirty="0"/>
              <a:t>It is approx. 1.3 million times larger than the Earth</a:t>
            </a:r>
          </a:p>
          <a:p>
            <a:endParaRPr lang="en-US" sz="2400" dirty="0"/>
          </a:p>
          <a:p>
            <a:r>
              <a:rPr lang="en-US" sz="2400" dirty="0"/>
              <a:t>The Sun is about 4.6 billion years old, and should be stable for another 5 billion years.</a:t>
            </a:r>
          </a:p>
        </p:txBody>
      </p:sp>
      <p:pic>
        <p:nvPicPr>
          <p:cNvPr id="7" name="Picture 6">
            <a:extLst>
              <a:ext uri="{FF2B5EF4-FFF2-40B4-BE49-F238E27FC236}">
                <a16:creationId xmlns:a16="http://schemas.microsoft.com/office/drawing/2014/main" id="{22D87644-D108-4E1B-B9A5-5A9C5E3D9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1824" y="1845734"/>
            <a:ext cx="2911796" cy="2911796"/>
          </a:xfrm>
          <a:prstGeom prst="rect">
            <a:avLst/>
          </a:prstGeom>
        </p:spPr>
      </p:pic>
    </p:spTree>
    <p:extLst>
      <p:ext uri="{BB962C8B-B14F-4D97-AF65-F5344CB8AC3E}">
        <p14:creationId xmlns:p14="http://schemas.microsoft.com/office/powerpoint/2010/main" val="524477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3B99B-EBAF-4FF7-8118-38A4664A2CF2}"/>
              </a:ext>
            </a:extLst>
          </p:cNvPr>
          <p:cNvSpPr>
            <a:spLocks noGrp="1"/>
          </p:cNvSpPr>
          <p:nvPr>
            <p:ph type="title"/>
          </p:nvPr>
        </p:nvSpPr>
        <p:spPr/>
        <p:txBody>
          <a:bodyPr/>
          <a:lstStyle/>
          <a:p>
            <a:r>
              <a:rPr lang="en-US" dirty="0"/>
              <a:t>The Sun</a:t>
            </a:r>
          </a:p>
        </p:txBody>
      </p:sp>
      <p:sp>
        <p:nvSpPr>
          <p:cNvPr id="3" name="Content Placeholder 2">
            <a:extLst>
              <a:ext uri="{FF2B5EF4-FFF2-40B4-BE49-F238E27FC236}">
                <a16:creationId xmlns:a16="http://schemas.microsoft.com/office/drawing/2014/main" id="{9548CB52-DD53-4E1C-A64A-E65FD469F588}"/>
              </a:ext>
            </a:extLst>
          </p:cNvPr>
          <p:cNvSpPr>
            <a:spLocks noGrp="1"/>
          </p:cNvSpPr>
          <p:nvPr>
            <p:ph idx="1"/>
          </p:nvPr>
        </p:nvSpPr>
        <p:spPr/>
        <p:txBody>
          <a:bodyPr>
            <a:normAutofit/>
          </a:bodyPr>
          <a:lstStyle/>
          <a:p>
            <a:r>
              <a:rPr lang="en-US" sz="2400" dirty="0"/>
              <a:t>The Sun is roughly 75 % Hydrogen and 24 % Helium, the remainder of Oxygen, Carbon, Neon, and Iron.</a:t>
            </a:r>
          </a:p>
          <a:p>
            <a:endParaRPr lang="en-US" sz="2400" dirty="0"/>
          </a:p>
          <a:p>
            <a:r>
              <a:rPr lang="en-US" sz="2400" dirty="0"/>
              <a:t>Th Sun is powered through nuclear fusion, where hydrogen is fused together to form helium.  Once it runs out of Hydrogen, it will start fusing Helium into Carbon.</a:t>
            </a:r>
          </a:p>
          <a:p>
            <a:endParaRPr lang="en-US" sz="2400" dirty="0"/>
          </a:p>
          <a:p>
            <a:r>
              <a:rPr lang="en-US" sz="2400" dirty="0"/>
              <a:t>The Sun is balanced by the outward pushing force of the heat from the fusion reactions with the inward pushing force of the gravity from some much mass.</a:t>
            </a:r>
          </a:p>
        </p:txBody>
      </p:sp>
    </p:spTree>
    <p:extLst>
      <p:ext uri="{BB962C8B-B14F-4D97-AF65-F5344CB8AC3E}">
        <p14:creationId xmlns:p14="http://schemas.microsoft.com/office/powerpoint/2010/main" val="171124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47FDD-E4DD-488D-88F0-F8F24FE45609}"/>
              </a:ext>
            </a:extLst>
          </p:cNvPr>
          <p:cNvSpPr>
            <a:spLocks noGrp="1"/>
          </p:cNvSpPr>
          <p:nvPr>
            <p:ph type="title"/>
          </p:nvPr>
        </p:nvSpPr>
        <p:spPr/>
        <p:txBody>
          <a:bodyPr/>
          <a:lstStyle/>
          <a:p>
            <a:r>
              <a:rPr lang="en-US" dirty="0"/>
              <a:t>Seasons</a:t>
            </a:r>
          </a:p>
        </p:txBody>
      </p:sp>
      <p:sp>
        <p:nvSpPr>
          <p:cNvPr id="3" name="Content Placeholder 2">
            <a:extLst>
              <a:ext uri="{FF2B5EF4-FFF2-40B4-BE49-F238E27FC236}">
                <a16:creationId xmlns:a16="http://schemas.microsoft.com/office/drawing/2014/main" id="{55A76BAD-D69A-45EB-BEE5-D7B881D3F19A}"/>
              </a:ext>
            </a:extLst>
          </p:cNvPr>
          <p:cNvSpPr>
            <a:spLocks noGrp="1"/>
          </p:cNvSpPr>
          <p:nvPr>
            <p:ph idx="1"/>
          </p:nvPr>
        </p:nvSpPr>
        <p:spPr/>
        <p:txBody>
          <a:bodyPr>
            <a:normAutofit/>
          </a:bodyPr>
          <a:lstStyle/>
          <a:p>
            <a:r>
              <a:rPr lang="en-US" sz="2400" dirty="0"/>
              <a:t>A common myth is that the seasons are caused by the distance the Earth is from the Sun.</a:t>
            </a:r>
          </a:p>
          <a:p>
            <a:endParaRPr lang="en-US" sz="2400" dirty="0"/>
          </a:p>
          <a:p>
            <a:r>
              <a:rPr lang="en-US" sz="2400" dirty="0"/>
              <a:t>If that were true we wouldn’t have summer in the Northern Hemisphere while in the Southern Hemisphere they are having winter</a:t>
            </a:r>
          </a:p>
          <a:p>
            <a:endParaRPr lang="en-US" sz="2400" dirty="0"/>
          </a:p>
          <a:p>
            <a:r>
              <a:rPr lang="en-US" sz="2400" dirty="0"/>
              <a:t>Video </a:t>
            </a:r>
            <a:r>
              <a:rPr lang="en-US" sz="2400" dirty="0">
                <a:hlinkClick r:id="rId2"/>
              </a:rPr>
              <a:t>Click Here</a:t>
            </a:r>
            <a:endParaRPr lang="en-US" sz="2400" dirty="0"/>
          </a:p>
        </p:txBody>
      </p:sp>
    </p:spTree>
    <p:extLst>
      <p:ext uri="{BB962C8B-B14F-4D97-AF65-F5344CB8AC3E}">
        <p14:creationId xmlns:p14="http://schemas.microsoft.com/office/powerpoint/2010/main" val="4096417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r>
              <a:rPr lang="en-US" dirty="0" smtClean="0">
                <a:hlinkClick r:id="rId2" action="ppaction://hlinksldjump"/>
              </a:rPr>
              <a:t>Astronomy and the Solar System</a:t>
            </a:r>
            <a:endParaRPr lang="en-US" dirty="0" smtClean="0"/>
          </a:p>
          <a:p>
            <a:r>
              <a:rPr lang="en-US" dirty="0" smtClean="0">
                <a:hlinkClick r:id="rId3" action="ppaction://hlinksldjump"/>
              </a:rPr>
              <a:t>The Sun and Moon</a:t>
            </a:r>
            <a:endParaRPr lang="en-US" dirty="0" smtClean="0"/>
          </a:p>
          <a:p>
            <a:r>
              <a:rPr lang="en-US" dirty="0" smtClean="0">
                <a:hlinkClick r:id="rId4" action="ppaction://hlinksldjump"/>
              </a:rPr>
              <a:t>Asteroids, Comets, and Meteoroids</a:t>
            </a:r>
            <a:endParaRPr lang="en-US" dirty="0" smtClean="0"/>
          </a:p>
          <a:p>
            <a:r>
              <a:rPr lang="en-US" dirty="0" smtClean="0">
                <a:hlinkClick r:id="rId5" action="ppaction://hlinksldjump"/>
              </a:rPr>
              <a:t>Stars</a:t>
            </a:r>
            <a:endParaRPr lang="en-US" dirty="0" smtClean="0"/>
          </a:p>
          <a:p>
            <a:r>
              <a:rPr lang="en-US" dirty="0" smtClean="0">
                <a:hlinkClick r:id="rId6" action="ppaction://hlinksldjump"/>
              </a:rPr>
              <a:t>Galaxies</a:t>
            </a:r>
            <a:endParaRPr lang="en-US" dirty="0" smtClean="0"/>
          </a:p>
          <a:p>
            <a:r>
              <a:rPr lang="en-US" dirty="0" smtClean="0">
                <a:hlinkClick r:id="rId7" action="ppaction://hlinksldjump"/>
              </a:rPr>
              <a:t>Space Travel</a:t>
            </a:r>
            <a:endParaRPr lang="en-US" dirty="0"/>
          </a:p>
        </p:txBody>
      </p:sp>
    </p:spTree>
    <p:extLst>
      <p:ext uri="{BB962C8B-B14F-4D97-AF65-F5344CB8AC3E}">
        <p14:creationId xmlns:p14="http://schemas.microsoft.com/office/powerpoint/2010/main" val="3271920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3BD-7DA4-4C9D-A25F-0159635EC099}"/>
              </a:ext>
            </a:extLst>
          </p:cNvPr>
          <p:cNvSpPr>
            <a:spLocks noGrp="1"/>
          </p:cNvSpPr>
          <p:nvPr>
            <p:ph type="title"/>
          </p:nvPr>
        </p:nvSpPr>
        <p:spPr/>
        <p:txBody>
          <a:bodyPr/>
          <a:lstStyle/>
          <a:p>
            <a:r>
              <a:rPr lang="en-US" dirty="0"/>
              <a:t>Equinox and Solstice</a:t>
            </a:r>
          </a:p>
        </p:txBody>
      </p:sp>
      <p:sp>
        <p:nvSpPr>
          <p:cNvPr id="3" name="Content Placeholder 2">
            <a:extLst>
              <a:ext uri="{FF2B5EF4-FFF2-40B4-BE49-F238E27FC236}">
                <a16:creationId xmlns:a16="http://schemas.microsoft.com/office/drawing/2014/main" id="{D2BCA532-0F61-41AB-9320-313F08936583}"/>
              </a:ext>
            </a:extLst>
          </p:cNvPr>
          <p:cNvSpPr>
            <a:spLocks noGrp="1"/>
          </p:cNvSpPr>
          <p:nvPr>
            <p:ph idx="1"/>
          </p:nvPr>
        </p:nvSpPr>
        <p:spPr/>
        <p:txBody>
          <a:bodyPr>
            <a:normAutofit/>
          </a:bodyPr>
          <a:lstStyle/>
          <a:p>
            <a:r>
              <a:rPr lang="en-US" sz="2400" dirty="0"/>
              <a:t>The first day of Spring and first day of Fall are considered an Equinox</a:t>
            </a:r>
          </a:p>
          <a:p>
            <a:pPr lvl="1"/>
            <a:r>
              <a:rPr lang="en-US" sz="2200" dirty="0"/>
              <a:t>Vernal Equinox for Spring and Autumnal Equinox for Fall</a:t>
            </a:r>
          </a:p>
          <a:p>
            <a:r>
              <a:rPr lang="en-US" sz="2400" dirty="0"/>
              <a:t>The Equinox is the day of the year when there is an equal amount of daylight and nighttime</a:t>
            </a:r>
          </a:p>
          <a:p>
            <a:endParaRPr lang="en-US" sz="2400" dirty="0"/>
          </a:p>
          <a:p>
            <a:r>
              <a:rPr lang="en-US" sz="2400" dirty="0"/>
              <a:t>The first day of Summer and first day of Winter are considered a Solstice</a:t>
            </a:r>
          </a:p>
          <a:p>
            <a:r>
              <a:rPr lang="en-US" sz="2400" dirty="0"/>
              <a:t>The Solstice is the day of the year when there is the most amount of daylight and least amount of nighttime (Summer Solstice) or least amount of daylight and most amount of nighttime (Winter Solstice)</a:t>
            </a:r>
          </a:p>
        </p:txBody>
      </p:sp>
    </p:spTree>
    <p:extLst>
      <p:ext uri="{BB962C8B-B14F-4D97-AF65-F5344CB8AC3E}">
        <p14:creationId xmlns:p14="http://schemas.microsoft.com/office/powerpoint/2010/main" val="969993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2B9A3-1621-41E3-98F1-1498304CD337}"/>
              </a:ext>
            </a:extLst>
          </p:cNvPr>
          <p:cNvSpPr>
            <a:spLocks noGrp="1"/>
          </p:cNvSpPr>
          <p:nvPr>
            <p:ph type="title"/>
          </p:nvPr>
        </p:nvSpPr>
        <p:spPr/>
        <p:txBody>
          <a:bodyPr/>
          <a:lstStyle/>
          <a:p>
            <a:r>
              <a:rPr lang="en-US" dirty="0"/>
              <a:t>The Moon</a:t>
            </a:r>
          </a:p>
        </p:txBody>
      </p:sp>
      <p:sp>
        <p:nvSpPr>
          <p:cNvPr id="3" name="Content Placeholder 2">
            <a:extLst>
              <a:ext uri="{FF2B5EF4-FFF2-40B4-BE49-F238E27FC236}">
                <a16:creationId xmlns:a16="http://schemas.microsoft.com/office/drawing/2014/main" id="{EB304D6F-8769-4163-B855-237391DE599E}"/>
              </a:ext>
            </a:extLst>
          </p:cNvPr>
          <p:cNvSpPr>
            <a:spLocks noGrp="1"/>
          </p:cNvSpPr>
          <p:nvPr>
            <p:ph idx="1"/>
          </p:nvPr>
        </p:nvSpPr>
        <p:spPr/>
        <p:txBody>
          <a:bodyPr>
            <a:normAutofit/>
          </a:bodyPr>
          <a:lstStyle/>
          <a:p>
            <a:r>
              <a:rPr lang="en-US" sz="2400" dirty="0"/>
              <a:t>The Moon is a natural satellite that orbits the Earth.  </a:t>
            </a:r>
          </a:p>
          <a:p>
            <a:endParaRPr lang="en-US" sz="2400" dirty="0"/>
          </a:p>
          <a:p>
            <a:r>
              <a:rPr lang="en-US" sz="2400" dirty="0"/>
              <a:t>It has a mass of 7.3 x 10</a:t>
            </a:r>
            <a:r>
              <a:rPr lang="en-US" sz="2400" baseline="30000" dirty="0"/>
              <a:t>22</a:t>
            </a:r>
            <a:r>
              <a:rPr lang="en-US" sz="2400" dirty="0"/>
              <a:t> kg and a diameter of 3475 km.  </a:t>
            </a:r>
          </a:p>
          <a:p>
            <a:endParaRPr lang="en-US" sz="2400" dirty="0"/>
          </a:p>
          <a:p>
            <a:r>
              <a:rPr lang="en-US" sz="2400" dirty="0"/>
              <a:t>Gravity on the moon is 1/6 of what it is on Earth.</a:t>
            </a:r>
          </a:p>
          <a:p>
            <a:endParaRPr lang="en-US" sz="2400" dirty="0"/>
          </a:p>
          <a:p>
            <a:r>
              <a:rPr lang="en-US" sz="2400" dirty="0"/>
              <a:t>The Moon is the only other object that a human has set foot on, besides Earth.</a:t>
            </a:r>
          </a:p>
        </p:txBody>
      </p:sp>
    </p:spTree>
    <p:extLst>
      <p:ext uri="{BB962C8B-B14F-4D97-AF65-F5344CB8AC3E}">
        <p14:creationId xmlns:p14="http://schemas.microsoft.com/office/powerpoint/2010/main" val="3073196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DA70A-04A4-472A-BD69-B97E2EA523DD}"/>
              </a:ext>
            </a:extLst>
          </p:cNvPr>
          <p:cNvSpPr>
            <a:spLocks noGrp="1"/>
          </p:cNvSpPr>
          <p:nvPr>
            <p:ph type="title"/>
          </p:nvPr>
        </p:nvSpPr>
        <p:spPr/>
        <p:txBody>
          <a:bodyPr/>
          <a:lstStyle/>
          <a:p>
            <a:r>
              <a:rPr lang="en-US" dirty="0"/>
              <a:t>The Moon</a:t>
            </a:r>
          </a:p>
        </p:txBody>
      </p:sp>
      <p:sp>
        <p:nvSpPr>
          <p:cNvPr id="3" name="Content Placeholder 2">
            <a:extLst>
              <a:ext uri="{FF2B5EF4-FFF2-40B4-BE49-F238E27FC236}">
                <a16:creationId xmlns:a16="http://schemas.microsoft.com/office/drawing/2014/main" id="{74389C32-B320-4938-9BCB-ACE44F5D1D37}"/>
              </a:ext>
            </a:extLst>
          </p:cNvPr>
          <p:cNvSpPr>
            <a:spLocks noGrp="1"/>
          </p:cNvSpPr>
          <p:nvPr>
            <p:ph idx="1"/>
          </p:nvPr>
        </p:nvSpPr>
        <p:spPr/>
        <p:txBody>
          <a:bodyPr>
            <a:normAutofit/>
          </a:bodyPr>
          <a:lstStyle/>
          <a:p>
            <a:r>
              <a:rPr lang="en-US" sz="2400" dirty="0"/>
              <a:t>It is believed that the Moon formed 4.5 billions years ago after a giant impact of the Earth with a Mars sized object called </a:t>
            </a:r>
            <a:r>
              <a:rPr lang="en-US" sz="2400" i="1" dirty="0"/>
              <a:t>Theia</a:t>
            </a:r>
            <a:r>
              <a:rPr lang="en-US" sz="2400" dirty="0"/>
              <a:t>.</a:t>
            </a:r>
          </a:p>
          <a:p>
            <a:endParaRPr lang="en-US" sz="2400" dirty="0"/>
          </a:p>
          <a:p>
            <a:r>
              <a:rPr lang="en-US" sz="2400" dirty="0"/>
              <a:t>The material that was blasted into orbit accreted (gravity pulled it together) into the Moon.</a:t>
            </a:r>
          </a:p>
          <a:p>
            <a:endParaRPr lang="en-US" sz="2400" dirty="0"/>
          </a:p>
          <a:p>
            <a:r>
              <a:rPr lang="en-US" sz="2400" dirty="0"/>
              <a:t>The Moon has a chemical make-up similar to Earth, including a core, mantle, and crust.</a:t>
            </a:r>
          </a:p>
        </p:txBody>
      </p:sp>
    </p:spTree>
    <p:extLst>
      <p:ext uri="{BB962C8B-B14F-4D97-AF65-F5344CB8AC3E}">
        <p14:creationId xmlns:p14="http://schemas.microsoft.com/office/powerpoint/2010/main" val="3169914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1007-6A4A-47C9-B9E2-BD8E7692F131}"/>
              </a:ext>
            </a:extLst>
          </p:cNvPr>
          <p:cNvSpPr>
            <a:spLocks noGrp="1"/>
          </p:cNvSpPr>
          <p:nvPr>
            <p:ph type="title"/>
          </p:nvPr>
        </p:nvSpPr>
        <p:spPr/>
        <p:txBody>
          <a:bodyPr/>
          <a:lstStyle/>
          <a:p>
            <a:r>
              <a:rPr lang="en-US" dirty="0"/>
              <a:t>Phases of the Moon</a:t>
            </a:r>
          </a:p>
        </p:txBody>
      </p:sp>
      <p:sp>
        <p:nvSpPr>
          <p:cNvPr id="3" name="Content Placeholder 2">
            <a:extLst>
              <a:ext uri="{FF2B5EF4-FFF2-40B4-BE49-F238E27FC236}">
                <a16:creationId xmlns:a16="http://schemas.microsoft.com/office/drawing/2014/main" id="{869E022F-06B2-4166-94EB-0F0CC59D0DD9}"/>
              </a:ext>
            </a:extLst>
          </p:cNvPr>
          <p:cNvSpPr>
            <a:spLocks noGrp="1"/>
          </p:cNvSpPr>
          <p:nvPr>
            <p:ph idx="1"/>
          </p:nvPr>
        </p:nvSpPr>
        <p:spPr/>
        <p:txBody>
          <a:bodyPr>
            <a:normAutofit/>
          </a:bodyPr>
          <a:lstStyle/>
          <a:p>
            <a:r>
              <a:rPr lang="en-US" sz="2400" dirty="0"/>
              <a:t>The Moon has an orbit of 27.3 days</a:t>
            </a:r>
          </a:p>
          <a:p>
            <a:endParaRPr lang="en-US" sz="2400" dirty="0"/>
          </a:p>
          <a:p>
            <a:r>
              <a:rPr lang="en-US" sz="2400" dirty="0"/>
              <a:t>This means that as the Moon orbits the Earth is cycles through different “phases” of illumination from the Sun</a:t>
            </a:r>
          </a:p>
          <a:p>
            <a:endParaRPr lang="en-US" sz="2400" dirty="0"/>
          </a:p>
          <a:p>
            <a:r>
              <a:rPr lang="en-US" sz="2400" dirty="0"/>
              <a:t>Video </a:t>
            </a:r>
            <a:r>
              <a:rPr lang="en-US" sz="2400" dirty="0">
                <a:hlinkClick r:id="rId2"/>
              </a:rPr>
              <a:t>Click Here</a:t>
            </a:r>
            <a:endParaRPr lang="en-US" sz="2400" dirty="0"/>
          </a:p>
        </p:txBody>
      </p:sp>
      <p:pic>
        <p:nvPicPr>
          <p:cNvPr id="5" name="Picture 4">
            <a:extLst>
              <a:ext uri="{FF2B5EF4-FFF2-40B4-BE49-F238E27FC236}">
                <a16:creationId xmlns:a16="http://schemas.microsoft.com/office/drawing/2014/main" id="{C001A644-BFB5-44D6-8BC1-4235A9E41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480" y="3424030"/>
            <a:ext cx="4747709" cy="2658717"/>
          </a:xfrm>
          <a:prstGeom prst="rect">
            <a:avLst/>
          </a:prstGeom>
        </p:spPr>
      </p:pic>
    </p:spTree>
    <p:extLst>
      <p:ext uri="{BB962C8B-B14F-4D97-AF65-F5344CB8AC3E}">
        <p14:creationId xmlns:p14="http://schemas.microsoft.com/office/powerpoint/2010/main" val="2677704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00BFE-C341-4061-9470-5FEEE339DB75}"/>
              </a:ext>
            </a:extLst>
          </p:cNvPr>
          <p:cNvSpPr>
            <a:spLocks noGrp="1"/>
          </p:cNvSpPr>
          <p:nvPr>
            <p:ph type="title"/>
          </p:nvPr>
        </p:nvSpPr>
        <p:spPr/>
        <p:txBody>
          <a:bodyPr/>
          <a:lstStyle/>
          <a:p>
            <a:r>
              <a:rPr lang="en-US" dirty="0"/>
              <a:t>Eclipses</a:t>
            </a:r>
          </a:p>
        </p:txBody>
      </p:sp>
      <p:sp>
        <p:nvSpPr>
          <p:cNvPr id="3" name="Content Placeholder 2">
            <a:extLst>
              <a:ext uri="{FF2B5EF4-FFF2-40B4-BE49-F238E27FC236}">
                <a16:creationId xmlns:a16="http://schemas.microsoft.com/office/drawing/2014/main" id="{2FCF4844-AF9C-4024-BE7A-E1E3F6907D12}"/>
              </a:ext>
            </a:extLst>
          </p:cNvPr>
          <p:cNvSpPr>
            <a:spLocks noGrp="1"/>
          </p:cNvSpPr>
          <p:nvPr>
            <p:ph idx="1"/>
          </p:nvPr>
        </p:nvSpPr>
        <p:spPr/>
        <p:txBody>
          <a:bodyPr>
            <a:normAutofit lnSpcReduction="10000"/>
          </a:bodyPr>
          <a:lstStyle/>
          <a:p>
            <a:r>
              <a:rPr lang="en-US" sz="2400" dirty="0"/>
              <a:t>There are 2 kinds of Eclipses: Solar and Lunar</a:t>
            </a:r>
          </a:p>
          <a:p>
            <a:endParaRPr lang="en-US" sz="2400" dirty="0"/>
          </a:p>
          <a:p>
            <a:r>
              <a:rPr lang="en-US" sz="2400" dirty="0"/>
              <a:t>In a Solar eclipse, the Moon gets between the Sun and Earth and blocks the light from the Sun, like recently in August</a:t>
            </a:r>
          </a:p>
          <a:p>
            <a:endParaRPr lang="en-US" sz="2400" dirty="0"/>
          </a:p>
          <a:p>
            <a:r>
              <a:rPr lang="en-US" sz="2400" dirty="0"/>
              <a:t>During a Lunar eclipse, the Earth gets between the Sun and the Moon and the shadow of the earth blocks out the Moon</a:t>
            </a:r>
          </a:p>
          <a:p>
            <a:endParaRPr lang="en-US" sz="2400" dirty="0"/>
          </a:p>
          <a:p>
            <a:r>
              <a:rPr lang="en-US" sz="2400" dirty="0"/>
              <a:t>Video </a:t>
            </a:r>
            <a:r>
              <a:rPr lang="en-US" sz="2400" dirty="0">
                <a:hlinkClick r:id="rId2"/>
              </a:rPr>
              <a:t>Click Here</a:t>
            </a:r>
            <a:endParaRPr lang="en-US" sz="2400" dirty="0"/>
          </a:p>
        </p:txBody>
      </p:sp>
    </p:spTree>
    <p:extLst>
      <p:ext uri="{BB962C8B-B14F-4D97-AF65-F5344CB8AC3E}">
        <p14:creationId xmlns:p14="http://schemas.microsoft.com/office/powerpoint/2010/main" val="2860398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A7F02-B2E7-4DA7-B910-D0E91C10A533}"/>
              </a:ext>
            </a:extLst>
          </p:cNvPr>
          <p:cNvSpPr>
            <a:spLocks noGrp="1"/>
          </p:cNvSpPr>
          <p:nvPr>
            <p:ph type="title"/>
          </p:nvPr>
        </p:nvSpPr>
        <p:spPr/>
        <p:txBody>
          <a:bodyPr/>
          <a:lstStyle/>
          <a:p>
            <a:r>
              <a:rPr lang="en-US" dirty="0"/>
              <a:t>Tides</a:t>
            </a:r>
          </a:p>
        </p:txBody>
      </p:sp>
      <p:sp>
        <p:nvSpPr>
          <p:cNvPr id="3" name="Content Placeholder 2">
            <a:extLst>
              <a:ext uri="{FF2B5EF4-FFF2-40B4-BE49-F238E27FC236}">
                <a16:creationId xmlns:a16="http://schemas.microsoft.com/office/drawing/2014/main" id="{A18029EC-2DCD-4C9C-B1AD-FC708C0B8E84}"/>
              </a:ext>
            </a:extLst>
          </p:cNvPr>
          <p:cNvSpPr>
            <a:spLocks noGrp="1"/>
          </p:cNvSpPr>
          <p:nvPr>
            <p:ph idx="1"/>
          </p:nvPr>
        </p:nvSpPr>
        <p:spPr/>
        <p:txBody>
          <a:bodyPr>
            <a:normAutofit/>
          </a:bodyPr>
          <a:lstStyle/>
          <a:p>
            <a:r>
              <a:rPr lang="en-US" sz="2400" dirty="0"/>
              <a:t>Tides are caused by gravity from the moon and sun pulling on the ocean water.</a:t>
            </a:r>
          </a:p>
          <a:p>
            <a:endParaRPr lang="en-US" sz="2400" dirty="0"/>
          </a:p>
          <a:p>
            <a:r>
              <a:rPr lang="en-US" sz="2400" dirty="0"/>
              <a:t>Video </a:t>
            </a:r>
            <a:r>
              <a:rPr lang="en-US" sz="2400" dirty="0">
                <a:hlinkClick r:id="rId2"/>
              </a:rPr>
              <a:t>Click Here</a:t>
            </a:r>
            <a:endParaRPr lang="en-US" sz="2400" dirty="0"/>
          </a:p>
        </p:txBody>
      </p:sp>
    </p:spTree>
    <p:extLst>
      <p:ext uri="{BB962C8B-B14F-4D97-AF65-F5344CB8AC3E}">
        <p14:creationId xmlns:p14="http://schemas.microsoft.com/office/powerpoint/2010/main" val="2916197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257A2-13DB-4154-AEA9-921F85A44264}"/>
              </a:ext>
            </a:extLst>
          </p:cNvPr>
          <p:cNvSpPr>
            <a:spLocks noGrp="1"/>
          </p:cNvSpPr>
          <p:nvPr>
            <p:ph type="title"/>
          </p:nvPr>
        </p:nvSpPr>
        <p:spPr/>
        <p:txBody>
          <a:bodyPr/>
          <a:lstStyle/>
          <a:p>
            <a:r>
              <a:rPr lang="en-US" dirty="0" err="1"/>
              <a:t>Supermoon</a:t>
            </a:r>
            <a:endParaRPr lang="en-US" dirty="0"/>
          </a:p>
        </p:txBody>
      </p:sp>
      <p:sp>
        <p:nvSpPr>
          <p:cNvPr id="3" name="Content Placeholder 2">
            <a:extLst>
              <a:ext uri="{FF2B5EF4-FFF2-40B4-BE49-F238E27FC236}">
                <a16:creationId xmlns:a16="http://schemas.microsoft.com/office/drawing/2014/main" id="{E2F6C1B9-8739-4D3E-A963-3C28D836ADE0}"/>
              </a:ext>
            </a:extLst>
          </p:cNvPr>
          <p:cNvSpPr>
            <a:spLocks noGrp="1"/>
          </p:cNvSpPr>
          <p:nvPr>
            <p:ph idx="1"/>
          </p:nvPr>
        </p:nvSpPr>
        <p:spPr/>
        <p:txBody>
          <a:bodyPr>
            <a:normAutofit/>
          </a:bodyPr>
          <a:lstStyle/>
          <a:p>
            <a:r>
              <a:rPr lang="en-US" sz="2400" dirty="0"/>
              <a:t>A </a:t>
            </a:r>
            <a:r>
              <a:rPr lang="en-US" sz="2400" dirty="0" err="1"/>
              <a:t>Supermoon</a:t>
            </a:r>
            <a:r>
              <a:rPr lang="en-US" sz="2400" dirty="0"/>
              <a:t> is when a full or new moon occurs when the moon is closest to the Earth in its elliptical orbit, making it appear larger than normal.</a:t>
            </a:r>
          </a:p>
          <a:p>
            <a:endParaRPr lang="en-US" sz="2400" dirty="0"/>
          </a:p>
          <a:p>
            <a:r>
              <a:rPr lang="en-US" sz="2400" dirty="0"/>
              <a:t>The next one is Dec 3, 2017</a:t>
            </a:r>
          </a:p>
        </p:txBody>
      </p:sp>
      <p:pic>
        <p:nvPicPr>
          <p:cNvPr id="5" name="Picture 4">
            <a:extLst>
              <a:ext uri="{FF2B5EF4-FFF2-40B4-BE49-F238E27FC236}">
                <a16:creationId xmlns:a16="http://schemas.microsoft.com/office/drawing/2014/main" id="{FD5E725C-E44D-4B3E-9DEA-883907489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038" y="2593284"/>
            <a:ext cx="3574153" cy="3590473"/>
          </a:xfrm>
          <a:prstGeom prst="rect">
            <a:avLst/>
          </a:prstGeom>
        </p:spPr>
      </p:pic>
    </p:spTree>
    <p:extLst>
      <p:ext uri="{BB962C8B-B14F-4D97-AF65-F5344CB8AC3E}">
        <p14:creationId xmlns:p14="http://schemas.microsoft.com/office/powerpoint/2010/main" val="246772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E4689-F155-4669-BF5E-4208E686C5AE}"/>
              </a:ext>
            </a:extLst>
          </p:cNvPr>
          <p:cNvSpPr>
            <a:spLocks noGrp="1"/>
          </p:cNvSpPr>
          <p:nvPr>
            <p:ph type="title"/>
          </p:nvPr>
        </p:nvSpPr>
        <p:spPr/>
        <p:txBody>
          <a:bodyPr>
            <a:normAutofit/>
          </a:bodyPr>
          <a:lstStyle/>
          <a:p>
            <a:r>
              <a:rPr lang="en-US" sz="7200" dirty="0"/>
              <a:t>STOP HERE</a:t>
            </a:r>
          </a:p>
        </p:txBody>
      </p:sp>
      <p:sp>
        <p:nvSpPr>
          <p:cNvPr id="3" name="Content Placeholder 2">
            <a:extLst>
              <a:ext uri="{FF2B5EF4-FFF2-40B4-BE49-F238E27FC236}">
                <a16:creationId xmlns:a16="http://schemas.microsoft.com/office/drawing/2014/main" id="{FC14ABC9-EF8A-47C0-A51C-0E8D7433F299}"/>
              </a:ext>
            </a:extLst>
          </p:cNvPr>
          <p:cNvSpPr>
            <a:spLocks noGrp="1"/>
          </p:cNvSpPr>
          <p:nvPr>
            <p:ph idx="1"/>
          </p:nvPr>
        </p:nvSpPr>
        <p:spPr/>
        <p:txBody>
          <a:bodyPr>
            <a:normAutofit/>
          </a:bodyPr>
          <a:lstStyle/>
          <a:p>
            <a:pPr algn="ctr"/>
            <a:r>
              <a:rPr lang="en-US" sz="4000" dirty="0"/>
              <a:t>Stop here and get the quick check sheet for the Sun and Moon section from your teacher, and answer the questions using your packet.</a:t>
            </a:r>
          </a:p>
        </p:txBody>
      </p:sp>
    </p:spTree>
    <p:extLst>
      <p:ext uri="{BB962C8B-B14F-4D97-AF65-F5344CB8AC3E}">
        <p14:creationId xmlns:p14="http://schemas.microsoft.com/office/powerpoint/2010/main" val="4285656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E2F3E-AF6F-4433-AAD1-025C245ACC02}"/>
              </a:ext>
            </a:extLst>
          </p:cNvPr>
          <p:cNvSpPr>
            <a:spLocks noGrp="1"/>
          </p:cNvSpPr>
          <p:nvPr>
            <p:ph type="title"/>
          </p:nvPr>
        </p:nvSpPr>
        <p:spPr/>
        <p:txBody>
          <a:bodyPr/>
          <a:lstStyle/>
          <a:p>
            <a:r>
              <a:rPr lang="en-US" dirty="0"/>
              <a:t>Asteroid Belt</a:t>
            </a:r>
          </a:p>
        </p:txBody>
      </p:sp>
      <p:sp>
        <p:nvSpPr>
          <p:cNvPr id="3" name="Content Placeholder 2">
            <a:extLst>
              <a:ext uri="{FF2B5EF4-FFF2-40B4-BE49-F238E27FC236}">
                <a16:creationId xmlns:a16="http://schemas.microsoft.com/office/drawing/2014/main" id="{10A6C6C2-0E67-462F-9231-4496D022B232}"/>
              </a:ext>
            </a:extLst>
          </p:cNvPr>
          <p:cNvSpPr>
            <a:spLocks noGrp="1"/>
          </p:cNvSpPr>
          <p:nvPr>
            <p:ph idx="1"/>
          </p:nvPr>
        </p:nvSpPr>
        <p:spPr/>
        <p:txBody>
          <a:bodyPr>
            <a:normAutofit/>
          </a:bodyPr>
          <a:lstStyle/>
          <a:p>
            <a:r>
              <a:rPr lang="en-US" sz="2400" dirty="0"/>
              <a:t>Between the orbits of the inner Rocky planets and the outer gas giants, more specifically Mars and Jupiter, there is a region of asteroids or minor planets</a:t>
            </a:r>
          </a:p>
          <a:p>
            <a:endParaRPr lang="en-US" sz="2400" dirty="0"/>
          </a:p>
          <a:p>
            <a:r>
              <a:rPr lang="en-US" sz="2400" dirty="0"/>
              <a:t>Discovered in the early 19</a:t>
            </a:r>
            <a:r>
              <a:rPr lang="en-US" sz="2400" baseline="30000" dirty="0"/>
              <a:t>th</a:t>
            </a:r>
            <a:r>
              <a:rPr lang="en-US" sz="2400" dirty="0"/>
              <a:t> Century, this belt                                                  contains more than 400,000 asteroids, including                                                 Vesta, Pallas, Hygeia, and the Dwarf planet Ceres</a:t>
            </a:r>
          </a:p>
        </p:txBody>
      </p:sp>
      <p:pic>
        <p:nvPicPr>
          <p:cNvPr id="5" name="Picture 4">
            <a:extLst>
              <a:ext uri="{FF2B5EF4-FFF2-40B4-BE49-F238E27FC236}">
                <a16:creationId xmlns:a16="http://schemas.microsoft.com/office/drawing/2014/main" id="{A50CADFC-7591-423A-A5AA-1A77281E6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6720" y="2562383"/>
            <a:ext cx="3787472" cy="3787472"/>
          </a:xfrm>
          <a:prstGeom prst="rect">
            <a:avLst/>
          </a:prstGeom>
        </p:spPr>
      </p:pic>
    </p:spTree>
    <p:extLst>
      <p:ext uri="{BB962C8B-B14F-4D97-AF65-F5344CB8AC3E}">
        <p14:creationId xmlns:p14="http://schemas.microsoft.com/office/powerpoint/2010/main" val="1591938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EA1F7-FF07-46E3-B786-048A4F51F5FD}"/>
              </a:ext>
            </a:extLst>
          </p:cNvPr>
          <p:cNvSpPr>
            <a:spLocks noGrp="1"/>
          </p:cNvSpPr>
          <p:nvPr>
            <p:ph type="title"/>
          </p:nvPr>
        </p:nvSpPr>
        <p:spPr/>
        <p:txBody>
          <a:bodyPr/>
          <a:lstStyle/>
          <a:p>
            <a:r>
              <a:rPr lang="en-US" dirty="0"/>
              <a:t>Kuiper Belt</a:t>
            </a:r>
          </a:p>
        </p:txBody>
      </p:sp>
      <p:sp>
        <p:nvSpPr>
          <p:cNvPr id="3" name="Content Placeholder 2">
            <a:extLst>
              <a:ext uri="{FF2B5EF4-FFF2-40B4-BE49-F238E27FC236}">
                <a16:creationId xmlns:a16="http://schemas.microsoft.com/office/drawing/2014/main" id="{B14D81D5-1990-4825-868E-8C90D5B48FA3}"/>
              </a:ext>
            </a:extLst>
          </p:cNvPr>
          <p:cNvSpPr>
            <a:spLocks noGrp="1"/>
          </p:cNvSpPr>
          <p:nvPr>
            <p:ph idx="1"/>
          </p:nvPr>
        </p:nvSpPr>
        <p:spPr/>
        <p:txBody>
          <a:bodyPr>
            <a:normAutofit/>
          </a:bodyPr>
          <a:lstStyle/>
          <a:p>
            <a:r>
              <a:rPr lang="en-US" sz="2400" dirty="0"/>
              <a:t>Beyond the orbit of Neptune, lies the Kuiper Belt, a disc shaped region with more than hundreds of thousands of icy bodies and more than a trillion comets.</a:t>
            </a:r>
          </a:p>
          <a:p>
            <a:r>
              <a:rPr lang="en-US" sz="2400" dirty="0"/>
              <a:t>Its existence speculated on since the 1940’s, it was discovered in 1992.</a:t>
            </a:r>
          </a:p>
          <a:p>
            <a:r>
              <a:rPr lang="en-US" sz="2400" dirty="0"/>
              <a:t>In 2005, the discovery of Eris, just slightly larger than Pluto, started the discussion that ended with the definition of a planet and the demotion of Pluto to dwarf planet.  </a:t>
            </a:r>
          </a:p>
        </p:txBody>
      </p:sp>
    </p:spTree>
    <p:extLst>
      <p:ext uri="{BB962C8B-B14F-4D97-AF65-F5344CB8AC3E}">
        <p14:creationId xmlns:p14="http://schemas.microsoft.com/office/powerpoint/2010/main" val="1979004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BFC0C-908A-4BA0-8756-153FA9A9D9FE}"/>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4D08DE42-3B8C-4BE0-A08F-7F455DC95B78}"/>
              </a:ext>
            </a:extLst>
          </p:cNvPr>
          <p:cNvSpPr>
            <a:spLocks noGrp="1"/>
          </p:cNvSpPr>
          <p:nvPr>
            <p:ph idx="1"/>
          </p:nvPr>
        </p:nvSpPr>
        <p:spPr/>
        <p:txBody>
          <a:bodyPr>
            <a:normAutofit/>
          </a:bodyPr>
          <a:lstStyle/>
          <a:p>
            <a:r>
              <a:rPr lang="en-US" sz="2400" dirty="0"/>
              <a:t>This video is used as an introduction to an Astronomy course taught someplace else.</a:t>
            </a:r>
          </a:p>
          <a:p>
            <a:r>
              <a:rPr lang="en-US" sz="2400" dirty="0">
                <a:hlinkClick r:id="rId2"/>
              </a:rPr>
              <a:t>Click Here</a:t>
            </a:r>
            <a:endParaRPr lang="en-US" sz="2400" dirty="0"/>
          </a:p>
        </p:txBody>
      </p:sp>
    </p:spTree>
    <p:extLst>
      <p:ext uri="{BB962C8B-B14F-4D97-AF65-F5344CB8AC3E}">
        <p14:creationId xmlns:p14="http://schemas.microsoft.com/office/powerpoint/2010/main" val="1591514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BDCC-A8EA-432C-8C38-17B5C1D463A7}"/>
              </a:ext>
            </a:extLst>
          </p:cNvPr>
          <p:cNvSpPr>
            <a:spLocks noGrp="1"/>
          </p:cNvSpPr>
          <p:nvPr>
            <p:ph type="title"/>
          </p:nvPr>
        </p:nvSpPr>
        <p:spPr/>
        <p:txBody>
          <a:bodyPr/>
          <a:lstStyle/>
          <a:p>
            <a:r>
              <a:rPr lang="en-US" dirty="0"/>
              <a:t>Oort Cloud</a:t>
            </a:r>
          </a:p>
        </p:txBody>
      </p:sp>
      <p:sp>
        <p:nvSpPr>
          <p:cNvPr id="3" name="Content Placeholder 2">
            <a:extLst>
              <a:ext uri="{FF2B5EF4-FFF2-40B4-BE49-F238E27FC236}">
                <a16:creationId xmlns:a16="http://schemas.microsoft.com/office/drawing/2014/main" id="{93333D15-A0C1-47F7-8B9B-031CD4894D1E}"/>
              </a:ext>
            </a:extLst>
          </p:cNvPr>
          <p:cNvSpPr>
            <a:spLocks noGrp="1"/>
          </p:cNvSpPr>
          <p:nvPr>
            <p:ph idx="1"/>
          </p:nvPr>
        </p:nvSpPr>
        <p:spPr/>
        <p:txBody>
          <a:bodyPr>
            <a:normAutofit/>
          </a:bodyPr>
          <a:lstStyle/>
          <a:p>
            <a:r>
              <a:rPr lang="en-US" sz="2400" dirty="0"/>
              <a:t>It is believed to be a thick bubble of icy bodies surrounding the solar system.</a:t>
            </a:r>
          </a:p>
          <a:p>
            <a:endParaRPr lang="en-US" sz="2400" dirty="0"/>
          </a:p>
          <a:p>
            <a:r>
              <a:rPr lang="en-US" sz="2400" dirty="0"/>
              <a:t>Its existence was theorized by Dutch astronomer Jan Oort in 1950.  It technically hasn’t been discovered yet, meaning there is no definite proof that it is actually there.</a:t>
            </a:r>
          </a:p>
          <a:p>
            <a:endParaRPr lang="en-US" sz="2400" dirty="0"/>
          </a:p>
          <a:p>
            <a:r>
              <a:rPr lang="en-US" sz="2400" dirty="0"/>
              <a:t>The Oort Cloud is believed to be the origin place of long-period comets, ones that take thousands of years to orbit the sun and most have only been seen once in recorded history.</a:t>
            </a:r>
          </a:p>
        </p:txBody>
      </p:sp>
    </p:spTree>
    <p:extLst>
      <p:ext uri="{BB962C8B-B14F-4D97-AF65-F5344CB8AC3E}">
        <p14:creationId xmlns:p14="http://schemas.microsoft.com/office/powerpoint/2010/main" val="1790642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AB168-57E8-46E6-88A7-43AD924A1DA2}"/>
              </a:ext>
            </a:extLst>
          </p:cNvPr>
          <p:cNvSpPr>
            <a:spLocks noGrp="1"/>
          </p:cNvSpPr>
          <p:nvPr>
            <p:ph type="title"/>
          </p:nvPr>
        </p:nvSpPr>
        <p:spPr/>
        <p:txBody>
          <a:bodyPr/>
          <a:lstStyle/>
          <a:p>
            <a:r>
              <a:rPr lang="en-US" dirty="0"/>
              <a:t>Asteroids &amp; Comets &amp; Meteoroids</a:t>
            </a:r>
          </a:p>
        </p:txBody>
      </p:sp>
      <p:sp>
        <p:nvSpPr>
          <p:cNvPr id="3" name="Content Placeholder 2">
            <a:extLst>
              <a:ext uri="{FF2B5EF4-FFF2-40B4-BE49-F238E27FC236}">
                <a16:creationId xmlns:a16="http://schemas.microsoft.com/office/drawing/2014/main" id="{657216EC-590A-484F-A3E4-C30927D9CC25}"/>
              </a:ext>
            </a:extLst>
          </p:cNvPr>
          <p:cNvSpPr>
            <a:spLocks noGrp="1"/>
          </p:cNvSpPr>
          <p:nvPr>
            <p:ph idx="1"/>
          </p:nvPr>
        </p:nvSpPr>
        <p:spPr/>
        <p:txBody>
          <a:bodyPr>
            <a:normAutofit/>
          </a:bodyPr>
          <a:lstStyle/>
          <a:p>
            <a:r>
              <a:rPr lang="en-US" sz="2400" dirty="0"/>
              <a:t>The difference between asteroids, comets, and meteoroids mostly comes down to size and location.</a:t>
            </a:r>
          </a:p>
          <a:p>
            <a:endParaRPr lang="en-US" sz="2400" dirty="0"/>
          </a:p>
        </p:txBody>
      </p:sp>
      <p:pic>
        <p:nvPicPr>
          <p:cNvPr id="5" name="Picture 4">
            <a:extLst>
              <a:ext uri="{FF2B5EF4-FFF2-40B4-BE49-F238E27FC236}">
                <a16:creationId xmlns:a16="http://schemas.microsoft.com/office/drawing/2014/main" id="{7D25C1D4-A072-4C21-B30E-86CBCA562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887" y="2890422"/>
            <a:ext cx="3916224" cy="2844102"/>
          </a:xfrm>
          <a:prstGeom prst="rect">
            <a:avLst/>
          </a:prstGeom>
        </p:spPr>
      </p:pic>
      <p:pic>
        <p:nvPicPr>
          <p:cNvPr id="7" name="Picture 6">
            <a:extLst>
              <a:ext uri="{FF2B5EF4-FFF2-40B4-BE49-F238E27FC236}">
                <a16:creationId xmlns:a16="http://schemas.microsoft.com/office/drawing/2014/main" id="{5AD59009-2DB8-4722-892B-66EACD940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6681" y="2890422"/>
            <a:ext cx="5135632" cy="2839902"/>
          </a:xfrm>
          <a:prstGeom prst="rect">
            <a:avLst/>
          </a:prstGeom>
        </p:spPr>
      </p:pic>
    </p:spTree>
    <p:extLst>
      <p:ext uri="{BB962C8B-B14F-4D97-AF65-F5344CB8AC3E}">
        <p14:creationId xmlns:p14="http://schemas.microsoft.com/office/powerpoint/2010/main" val="3829867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14C6-F45D-4D35-8565-DC2B488F6101}"/>
              </a:ext>
            </a:extLst>
          </p:cNvPr>
          <p:cNvSpPr>
            <a:spLocks noGrp="1"/>
          </p:cNvSpPr>
          <p:nvPr>
            <p:ph type="title"/>
          </p:nvPr>
        </p:nvSpPr>
        <p:spPr/>
        <p:txBody>
          <a:bodyPr/>
          <a:lstStyle/>
          <a:p>
            <a:r>
              <a:rPr lang="en-US" dirty="0"/>
              <a:t>Asteroids</a:t>
            </a:r>
          </a:p>
        </p:txBody>
      </p:sp>
      <p:sp>
        <p:nvSpPr>
          <p:cNvPr id="3" name="Content Placeholder 2">
            <a:extLst>
              <a:ext uri="{FF2B5EF4-FFF2-40B4-BE49-F238E27FC236}">
                <a16:creationId xmlns:a16="http://schemas.microsoft.com/office/drawing/2014/main" id="{DE787B1E-1B5B-48D9-89BF-392199C85406}"/>
              </a:ext>
            </a:extLst>
          </p:cNvPr>
          <p:cNvSpPr>
            <a:spLocks noGrp="1"/>
          </p:cNvSpPr>
          <p:nvPr>
            <p:ph idx="1"/>
          </p:nvPr>
        </p:nvSpPr>
        <p:spPr/>
        <p:txBody>
          <a:bodyPr>
            <a:normAutofit lnSpcReduction="10000"/>
          </a:bodyPr>
          <a:lstStyle/>
          <a:p>
            <a:r>
              <a:rPr lang="en-US" sz="2400" dirty="0"/>
              <a:t>Asteroids are rocky chunks left over from the formation of the solar system.  They range in size from the largest, Vesta, at 329 miles in diameter to less than 33 feet across.</a:t>
            </a:r>
          </a:p>
          <a:p>
            <a:r>
              <a:rPr lang="en-US" sz="2400" dirty="0"/>
              <a:t>Most are located in the Main Asteroid Belt between Mars and Jupiter.</a:t>
            </a:r>
          </a:p>
          <a:p>
            <a:r>
              <a:rPr lang="en-US" sz="2400" dirty="0"/>
              <a:t>More than 150 are known to have their own moons</a:t>
            </a:r>
          </a:p>
          <a:p>
            <a:r>
              <a:rPr lang="en-US" sz="2400" dirty="0"/>
              <a:t>There are 3 types of asteroids based on their composition:</a:t>
            </a:r>
          </a:p>
          <a:p>
            <a:pPr lvl="1"/>
            <a:r>
              <a:rPr lang="en-US" sz="2000" dirty="0"/>
              <a:t>C-Type are the most common and consist of mostly clay and silicate materials</a:t>
            </a:r>
          </a:p>
          <a:p>
            <a:pPr lvl="1"/>
            <a:r>
              <a:rPr lang="en-US" sz="2000" dirty="0"/>
              <a:t>S-Type are “stony” and are made of silicate and nickel-iron</a:t>
            </a:r>
          </a:p>
          <a:p>
            <a:pPr lvl="1"/>
            <a:r>
              <a:rPr lang="en-US" sz="2000" dirty="0"/>
              <a:t>M-Type are metallic and made of nickel-iron</a:t>
            </a:r>
          </a:p>
          <a:p>
            <a:r>
              <a:rPr lang="en-US" sz="2200" dirty="0"/>
              <a:t>Video </a:t>
            </a:r>
            <a:r>
              <a:rPr lang="en-US" sz="2200" dirty="0">
                <a:hlinkClick r:id="rId2"/>
              </a:rPr>
              <a:t>Click Here</a:t>
            </a:r>
            <a:endParaRPr lang="en-US" sz="2200" dirty="0"/>
          </a:p>
        </p:txBody>
      </p:sp>
    </p:spTree>
    <p:extLst>
      <p:ext uri="{BB962C8B-B14F-4D97-AF65-F5344CB8AC3E}">
        <p14:creationId xmlns:p14="http://schemas.microsoft.com/office/powerpoint/2010/main" val="569815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03E0-E9EB-4667-8967-DC2AA908F20B}"/>
              </a:ext>
            </a:extLst>
          </p:cNvPr>
          <p:cNvSpPr>
            <a:spLocks noGrp="1"/>
          </p:cNvSpPr>
          <p:nvPr>
            <p:ph type="title"/>
          </p:nvPr>
        </p:nvSpPr>
        <p:spPr/>
        <p:txBody>
          <a:bodyPr/>
          <a:lstStyle/>
          <a:p>
            <a:r>
              <a:rPr lang="en-US" dirty="0"/>
              <a:t>Comets</a:t>
            </a:r>
          </a:p>
        </p:txBody>
      </p:sp>
      <p:sp>
        <p:nvSpPr>
          <p:cNvPr id="3" name="Content Placeholder 2">
            <a:extLst>
              <a:ext uri="{FF2B5EF4-FFF2-40B4-BE49-F238E27FC236}">
                <a16:creationId xmlns:a16="http://schemas.microsoft.com/office/drawing/2014/main" id="{D37CDDA0-83E1-4836-90DD-1DCA1E989367}"/>
              </a:ext>
            </a:extLst>
          </p:cNvPr>
          <p:cNvSpPr>
            <a:spLocks noGrp="1"/>
          </p:cNvSpPr>
          <p:nvPr>
            <p:ph idx="1"/>
          </p:nvPr>
        </p:nvSpPr>
        <p:spPr/>
        <p:txBody>
          <a:bodyPr>
            <a:normAutofit lnSpcReduction="10000"/>
          </a:bodyPr>
          <a:lstStyle/>
          <a:p>
            <a:r>
              <a:rPr lang="en-US" sz="2400" dirty="0"/>
              <a:t>Comets consist mostly of ice coated with dark organic material.  They have a tiny frozen part called a nucleus that is often no larger than a few kilometers across.  </a:t>
            </a:r>
          </a:p>
          <a:p>
            <a:r>
              <a:rPr lang="en-US" sz="2400" dirty="0"/>
              <a:t>When they are pushed by gravity into orbit around the Sun from either the Kuiper Belt (short-period comets) or from the Oort Cloud (long-period comets) they travel inward towards the inner solar system.</a:t>
            </a:r>
          </a:p>
          <a:p>
            <a:r>
              <a:rPr lang="en-US" sz="2400" dirty="0"/>
              <a:t>As they move closer towards the Sun, its heat causes the ice to change to gas creating an atmosphere, or coma.  </a:t>
            </a:r>
          </a:p>
          <a:p>
            <a:r>
              <a:rPr lang="en-US" sz="2400" dirty="0"/>
              <a:t>The pressure of the sunlight and the solar wind blows this coma away from the Sun causing the tail of the comet to form.</a:t>
            </a:r>
          </a:p>
          <a:p>
            <a:r>
              <a:rPr lang="en-US" sz="2400" dirty="0"/>
              <a:t>Video  </a:t>
            </a:r>
            <a:r>
              <a:rPr lang="en-US" sz="2400" dirty="0">
                <a:hlinkClick r:id="rId2"/>
              </a:rPr>
              <a:t>Click Here</a:t>
            </a:r>
            <a:endParaRPr lang="en-US" sz="2400" dirty="0"/>
          </a:p>
        </p:txBody>
      </p:sp>
    </p:spTree>
    <p:extLst>
      <p:ext uri="{BB962C8B-B14F-4D97-AF65-F5344CB8AC3E}">
        <p14:creationId xmlns:p14="http://schemas.microsoft.com/office/powerpoint/2010/main" val="3867351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DAD4-E951-4BED-92BB-2545EBDBC3CF}"/>
              </a:ext>
            </a:extLst>
          </p:cNvPr>
          <p:cNvSpPr>
            <a:spLocks noGrp="1"/>
          </p:cNvSpPr>
          <p:nvPr>
            <p:ph type="title"/>
          </p:nvPr>
        </p:nvSpPr>
        <p:spPr/>
        <p:txBody>
          <a:bodyPr/>
          <a:lstStyle/>
          <a:p>
            <a:r>
              <a:rPr lang="en-US" dirty="0"/>
              <a:t>Meteoroids</a:t>
            </a:r>
          </a:p>
        </p:txBody>
      </p:sp>
      <p:sp>
        <p:nvSpPr>
          <p:cNvPr id="3" name="Content Placeholder 2">
            <a:extLst>
              <a:ext uri="{FF2B5EF4-FFF2-40B4-BE49-F238E27FC236}">
                <a16:creationId xmlns:a16="http://schemas.microsoft.com/office/drawing/2014/main" id="{5C8AB6D1-F1E1-4BD4-862D-7F55EC6E0065}"/>
              </a:ext>
            </a:extLst>
          </p:cNvPr>
          <p:cNvSpPr>
            <a:spLocks noGrp="1"/>
          </p:cNvSpPr>
          <p:nvPr>
            <p:ph idx="1"/>
          </p:nvPr>
        </p:nvSpPr>
        <p:spPr/>
        <p:txBody>
          <a:bodyPr>
            <a:normAutofit fontScale="92500" lnSpcReduction="10000"/>
          </a:bodyPr>
          <a:lstStyle/>
          <a:p>
            <a:r>
              <a:rPr lang="en-US" sz="2400" dirty="0"/>
              <a:t>Meteoroids are small chunks of rock or metal that have broken off from an asteroid or a comet.</a:t>
            </a:r>
          </a:p>
          <a:p>
            <a:endParaRPr lang="en-US" sz="2400" dirty="0"/>
          </a:p>
          <a:p>
            <a:r>
              <a:rPr lang="en-US" sz="2400" dirty="0"/>
              <a:t>When a meteoroid enters the Earth’s atmosphere it becomes a meteor and is heated to a high temperature due to friction and can be seen as a “shooting star”.</a:t>
            </a:r>
          </a:p>
          <a:p>
            <a:endParaRPr lang="en-US" sz="2400" dirty="0"/>
          </a:p>
          <a:p>
            <a:r>
              <a:rPr lang="en-US" sz="2400" dirty="0"/>
              <a:t>If it survives the journey through Earth’s atmosphere and lands on the Earth it is called a meteorite.</a:t>
            </a:r>
          </a:p>
          <a:p>
            <a:endParaRPr lang="en-US" sz="2400" dirty="0"/>
          </a:p>
          <a:p>
            <a:r>
              <a:rPr lang="en-US" sz="2400" dirty="0"/>
              <a:t>Scientists estimate that 48.5 tons of meteoric material falls on the Earth each day.</a:t>
            </a:r>
          </a:p>
        </p:txBody>
      </p:sp>
    </p:spTree>
    <p:extLst>
      <p:ext uri="{BB962C8B-B14F-4D97-AF65-F5344CB8AC3E}">
        <p14:creationId xmlns:p14="http://schemas.microsoft.com/office/powerpoint/2010/main" val="3176570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A9622-C986-421F-8CF4-421A0C378E6A}"/>
              </a:ext>
            </a:extLst>
          </p:cNvPr>
          <p:cNvSpPr>
            <a:spLocks noGrp="1"/>
          </p:cNvSpPr>
          <p:nvPr>
            <p:ph type="title"/>
          </p:nvPr>
        </p:nvSpPr>
        <p:spPr/>
        <p:txBody>
          <a:bodyPr/>
          <a:lstStyle/>
          <a:p>
            <a:r>
              <a:rPr lang="en-US" dirty="0"/>
              <a:t>Meteor Showers</a:t>
            </a:r>
          </a:p>
        </p:txBody>
      </p:sp>
      <p:sp>
        <p:nvSpPr>
          <p:cNvPr id="3" name="Content Placeholder 2">
            <a:extLst>
              <a:ext uri="{FF2B5EF4-FFF2-40B4-BE49-F238E27FC236}">
                <a16:creationId xmlns:a16="http://schemas.microsoft.com/office/drawing/2014/main" id="{C6B6772F-5500-44FC-A575-D537FED1AE75}"/>
              </a:ext>
            </a:extLst>
          </p:cNvPr>
          <p:cNvSpPr>
            <a:spLocks noGrp="1"/>
          </p:cNvSpPr>
          <p:nvPr>
            <p:ph idx="1"/>
          </p:nvPr>
        </p:nvSpPr>
        <p:spPr/>
        <p:txBody>
          <a:bodyPr>
            <a:normAutofit/>
          </a:bodyPr>
          <a:lstStyle/>
          <a:p>
            <a:r>
              <a:rPr lang="en-US" sz="2400" dirty="0"/>
              <a:t>When the number of meteors increases to a high number it is considered a meteor shower.</a:t>
            </a:r>
          </a:p>
          <a:p>
            <a:r>
              <a:rPr lang="en-US" sz="2400" dirty="0"/>
              <a:t>A number of meteor showers occur annually at regular intervals as Earth passes through the trail of dusty debris left by a comet.</a:t>
            </a:r>
          </a:p>
          <a:p>
            <a:r>
              <a:rPr lang="en-US" sz="2400" dirty="0"/>
              <a:t>The most famous is the </a:t>
            </a:r>
            <a:r>
              <a:rPr lang="en-US" sz="2400" dirty="0" err="1"/>
              <a:t>Perseids</a:t>
            </a:r>
            <a:r>
              <a:rPr lang="en-US" sz="2400" dirty="0"/>
              <a:t> that occur in August, the result of the comet Swift-Tuttle.</a:t>
            </a:r>
          </a:p>
          <a:p>
            <a:r>
              <a:rPr lang="en-US" sz="2400" dirty="0"/>
              <a:t>The upcoming Orionids (peaking about October 20) is from Halley’s comet.</a:t>
            </a:r>
          </a:p>
          <a:p>
            <a:r>
              <a:rPr lang="en-US" sz="2400" dirty="0"/>
              <a:t>Video – </a:t>
            </a:r>
            <a:r>
              <a:rPr lang="en-US" sz="2400" dirty="0">
                <a:hlinkClick r:id="rId2"/>
              </a:rPr>
              <a:t>Click Here</a:t>
            </a:r>
            <a:endParaRPr lang="en-US" sz="2400" dirty="0"/>
          </a:p>
        </p:txBody>
      </p:sp>
      <p:pic>
        <p:nvPicPr>
          <p:cNvPr id="5" name="Picture 4">
            <a:extLst>
              <a:ext uri="{FF2B5EF4-FFF2-40B4-BE49-F238E27FC236}">
                <a16:creationId xmlns:a16="http://schemas.microsoft.com/office/drawing/2014/main" id="{C3C5EE7E-60F8-4D4F-860E-0BD85D1D6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4498" y="4743119"/>
            <a:ext cx="2828925" cy="1619250"/>
          </a:xfrm>
          <a:prstGeom prst="rect">
            <a:avLst/>
          </a:prstGeom>
        </p:spPr>
      </p:pic>
      <p:pic>
        <p:nvPicPr>
          <p:cNvPr id="7" name="Picture 6">
            <a:extLst>
              <a:ext uri="{FF2B5EF4-FFF2-40B4-BE49-F238E27FC236}">
                <a16:creationId xmlns:a16="http://schemas.microsoft.com/office/drawing/2014/main" id="{D75C2285-B17E-4A18-9D87-6348028B01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6792" y="4743119"/>
            <a:ext cx="2619375" cy="1743075"/>
          </a:xfrm>
          <a:prstGeom prst="rect">
            <a:avLst/>
          </a:prstGeom>
        </p:spPr>
      </p:pic>
    </p:spTree>
    <p:extLst>
      <p:ext uri="{BB962C8B-B14F-4D97-AF65-F5344CB8AC3E}">
        <p14:creationId xmlns:p14="http://schemas.microsoft.com/office/powerpoint/2010/main" val="2336769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E4689-F155-4669-BF5E-4208E686C5AE}"/>
              </a:ext>
            </a:extLst>
          </p:cNvPr>
          <p:cNvSpPr>
            <a:spLocks noGrp="1"/>
          </p:cNvSpPr>
          <p:nvPr>
            <p:ph type="title"/>
          </p:nvPr>
        </p:nvSpPr>
        <p:spPr/>
        <p:txBody>
          <a:bodyPr>
            <a:normAutofit/>
          </a:bodyPr>
          <a:lstStyle/>
          <a:p>
            <a:r>
              <a:rPr lang="en-US" sz="7200" dirty="0"/>
              <a:t>STOP HERE</a:t>
            </a:r>
          </a:p>
        </p:txBody>
      </p:sp>
      <p:sp>
        <p:nvSpPr>
          <p:cNvPr id="3" name="Content Placeholder 2">
            <a:extLst>
              <a:ext uri="{FF2B5EF4-FFF2-40B4-BE49-F238E27FC236}">
                <a16:creationId xmlns:a16="http://schemas.microsoft.com/office/drawing/2014/main" id="{FC14ABC9-EF8A-47C0-A51C-0E8D7433F299}"/>
              </a:ext>
            </a:extLst>
          </p:cNvPr>
          <p:cNvSpPr>
            <a:spLocks noGrp="1"/>
          </p:cNvSpPr>
          <p:nvPr>
            <p:ph idx="1"/>
          </p:nvPr>
        </p:nvSpPr>
        <p:spPr/>
        <p:txBody>
          <a:bodyPr>
            <a:normAutofit/>
          </a:bodyPr>
          <a:lstStyle/>
          <a:p>
            <a:pPr algn="ctr"/>
            <a:r>
              <a:rPr lang="en-US" sz="4000" dirty="0"/>
              <a:t>Stop here and get the quick check sheet for the Asteroids, Comets, and Meteoroids section from your teacher, and answer the questions using your packet.</a:t>
            </a:r>
          </a:p>
        </p:txBody>
      </p:sp>
    </p:spTree>
    <p:extLst>
      <p:ext uri="{BB962C8B-B14F-4D97-AF65-F5344CB8AC3E}">
        <p14:creationId xmlns:p14="http://schemas.microsoft.com/office/powerpoint/2010/main" val="1580753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082F7-ADF0-466C-85BE-126C197014D0}"/>
              </a:ext>
            </a:extLst>
          </p:cNvPr>
          <p:cNvSpPr>
            <a:spLocks noGrp="1"/>
          </p:cNvSpPr>
          <p:nvPr>
            <p:ph type="title"/>
          </p:nvPr>
        </p:nvSpPr>
        <p:spPr/>
        <p:txBody>
          <a:bodyPr/>
          <a:lstStyle/>
          <a:p>
            <a:r>
              <a:rPr lang="en-US" dirty="0"/>
              <a:t>Stars</a:t>
            </a:r>
          </a:p>
        </p:txBody>
      </p:sp>
      <p:sp>
        <p:nvSpPr>
          <p:cNvPr id="3" name="Content Placeholder 2">
            <a:extLst>
              <a:ext uri="{FF2B5EF4-FFF2-40B4-BE49-F238E27FC236}">
                <a16:creationId xmlns:a16="http://schemas.microsoft.com/office/drawing/2014/main" id="{5A0FA68D-1CD3-4596-8044-94B943EA6755}"/>
              </a:ext>
            </a:extLst>
          </p:cNvPr>
          <p:cNvSpPr>
            <a:spLocks noGrp="1"/>
          </p:cNvSpPr>
          <p:nvPr>
            <p:ph idx="1"/>
          </p:nvPr>
        </p:nvSpPr>
        <p:spPr/>
        <p:txBody>
          <a:bodyPr>
            <a:normAutofit/>
          </a:bodyPr>
          <a:lstStyle/>
          <a:p>
            <a:r>
              <a:rPr lang="en-US" sz="2400" dirty="0"/>
              <a:t>A star is a luminous ball of plasma held together by its own gravity.</a:t>
            </a:r>
          </a:p>
          <a:p>
            <a:endParaRPr lang="en-US" sz="2400" dirty="0"/>
          </a:p>
          <a:p>
            <a:r>
              <a:rPr lang="en-US" sz="2400" dirty="0"/>
              <a:t>The Sun is our closest star, the next closest is Alpha Centauri C, 4.25 light years </a:t>
            </a:r>
          </a:p>
          <a:p>
            <a:endParaRPr lang="en-US" sz="2400" dirty="0"/>
          </a:p>
          <a:p>
            <a:r>
              <a:rPr lang="en-US" sz="2400" dirty="0"/>
              <a:t>Stars are powered by the nuclear reaction of fusion that combines smaller elements (hydrogen) into larger elements (helium) through immense pressure and heat.  Once a star uses up its hydrogen it will then fuse helium into even heavier elements like carbon and oxygen.</a:t>
            </a:r>
          </a:p>
        </p:txBody>
      </p:sp>
    </p:spTree>
    <p:extLst>
      <p:ext uri="{BB962C8B-B14F-4D97-AF65-F5344CB8AC3E}">
        <p14:creationId xmlns:p14="http://schemas.microsoft.com/office/powerpoint/2010/main" val="1797947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0380C-9F86-453D-B5D8-086FFC0B2643}"/>
              </a:ext>
            </a:extLst>
          </p:cNvPr>
          <p:cNvSpPr>
            <a:spLocks noGrp="1"/>
          </p:cNvSpPr>
          <p:nvPr>
            <p:ph type="title"/>
          </p:nvPr>
        </p:nvSpPr>
        <p:spPr/>
        <p:txBody>
          <a:bodyPr/>
          <a:lstStyle/>
          <a:p>
            <a:r>
              <a:rPr lang="en-US" dirty="0"/>
              <a:t>Star Classification</a:t>
            </a:r>
          </a:p>
        </p:txBody>
      </p:sp>
      <p:sp>
        <p:nvSpPr>
          <p:cNvPr id="3" name="Content Placeholder 2">
            <a:extLst>
              <a:ext uri="{FF2B5EF4-FFF2-40B4-BE49-F238E27FC236}">
                <a16:creationId xmlns:a16="http://schemas.microsoft.com/office/drawing/2014/main" id="{00D4575A-F527-452C-8975-B826AB2E1AFB}"/>
              </a:ext>
            </a:extLst>
          </p:cNvPr>
          <p:cNvSpPr>
            <a:spLocks noGrp="1"/>
          </p:cNvSpPr>
          <p:nvPr>
            <p:ph idx="1"/>
          </p:nvPr>
        </p:nvSpPr>
        <p:spPr/>
        <p:txBody>
          <a:bodyPr>
            <a:normAutofit/>
          </a:bodyPr>
          <a:lstStyle/>
          <a:p>
            <a:r>
              <a:rPr lang="en-US" sz="2400" dirty="0"/>
              <a:t>Stars are classified based on their spectral characteristics using the Morgan-Keenan (MK) Systems.  This system uses the letters O, B, A, F, G, K, M with O being the hottest and M being the coolest.  A number is added following the letter to further classify each type with 0 being hotter and 9 being cooler.</a:t>
            </a:r>
          </a:p>
          <a:p>
            <a:r>
              <a:rPr lang="en-US" sz="2400" dirty="0"/>
              <a:t>A luminosity class is added as a roman numeral, which is based on the absorption lines in a star’s spectrum.  This effectively distinguishes between giants, dwarfs, main sequence  stars and so on.</a:t>
            </a:r>
          </a:p>
          <a:p>
            <a:r>
              <a:rPr lang="en-US" sz="2400" dirty="0"/>
              <a:t>The Sun is a G2V star, meaning it is a main sequence star with a temperature of around 5800K.</a:t>
            </a:r>
          </a:p>
          <a:p>
            <a:r>
              <a:rPr lang="en-US" sz="2400" dirty="0"/>
              <a:t>Video </a:t>
            </a:r>
            <a:r>
              <a:rPr lang="en-US" sz="2400" dirty="0">
                <a:hlinkClick r:id="rId2"/>
              </a:rPr>
              <a:t>Click Here</a:t>
            </a:r>
            <a:endParaRPr lang="en-US" sz="2400" dirty="0"/>
          </a:p>
          <a:p>
            <a:endParaRPr lang="en-US" sz="2400" dirty="0"/>
          </a:p>
        </p:txBody>
      </p:sp>
    </p:spTree>
    <p:extLst>
      <p:ext uri="{BB962C8B-B14F-4D97-AF65-F5344CB8AC3E}">
        <p14:creationId xmlns:p14="http://schemas.microsoft.com/office/powerpoint/2010/main" val="355784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BAE5B-01FE-490E-A12B-0A5E2352C185}"/>
              </a:ext>
            </a:extLst>
          </p:cNvPr>
          <p:cNvSpPr>
            <a:spLocks noGrp="1"/>
          </p:cNvSpPr>
          <p:nvPr>
            <p:ph type="title"/>
          </p:nvPr>
        </p:nvSpPr>
        <p:spPr/>
        <p:txBody>
          <a:bodyPr/>
          <a:lstStyle/>
          <a:p>
            <a:r>
              <a:rPr lang="en-US" dirty="0"/>
              <a:t>Stellar Evolution</a:t>
            </a:r>
          </a:p>
        </p:txBody>
      </p:sp>
      <p:sp>
        <p:nvSpPr>
          <p:cNvPr id="3" name="Content Placeholder 2">
            <a:extLst>
              <a:ext uri="{FF2B5EF4-FFF2-40B4-BE49-F238E27FC236}">
                <a16:creationId xmlns:a16="http://schemas.microsoft.com/office/drawing/2014/main" id="{E2F604DB-AD15-4BC9-BD4E-1898B4782483}"/>
              </a:ext>
            </a:extLst>
          </p:cNvPr>
          <p:cNvSpPr>
            <a:spLocks noGrp="1"/>
          </p:cNvSpPr>
          <p:nvPr>
            <p:ph idx="1"/>
          </p:nvPr>
        </p:nvSpPr>
        <p:spPr>
          <a:xfrm>
            <a:off x="1097280" y="1845734"/>
            <a:ext cx="5502303" cy="4023360"/>
          </a:xfrm>
        </p:spPr>
        <p:txBody>
          <a:bodyPr>
            <a:normAutofit lnSpcReduction="10000"/>
          </a:bodyPr>
          <a:lstStyle/>
          <a:p>
            <a:r>
              <a:rPr lang="en-US" sz="2400" dirty="0"/>
              <a:t>The life cycle of a star varies depending                                                                       on what type of star it is</a:t>
            </a:r>
          </a:p>
          <a:p>
            <a:endParaRPr lang="en-US" sz="2400" dirty="0"/>
          </a:p>
          <a:p>
            <a:r>
              <a:rPr lang="en-US" sz="2400" dirty="0"/>
              <a:t>As a star evolves through different stages                                                                       it changes to different types of stars</a:t>
            </a:r>
          </a:p>
          <a:p>
            <a:endParaRPr lang="en-US" sz="2400" dirty="0"/>
          </a:p>
          <a:p>
            <a:r>
              <a:rPr lang="en-US" sz="2400" dirty="0"/>
              <a:t>A </a:t>
            </a:r>
            <a:r>
              <a:rPr lang="en-US" sz="2400" dirty="0" err="1"/>
              <a:t>Hertzsprung</a:t>
            </a:r>
            <a:r>
              <a:rPr lang="en-US" sz="2400" dirty="0"/>
              <a:t>-Russell (H-R) diagram shows              different types of stars by plotting a star’s 	     temperature and brightness</a:t>
            </a:r>
          </a:p>
          <a:p>
            <a:r>
              <a:rPr lang="en-US" sz="2400" dirty="0"/>
              <a:t>Video </a:t>
            </a:r>
            <a:r>
              <a:rPr lang="en-US" sz="2400" dirty="0">
                <a:hlinkClick r:id="rId2"/>
              </a:rPr>
              <a:t>Click Here</a:t>
            </a:r>
            <a:endParaRPr lang="en-US" sz="2400" dirty="0"/>
          </a:p>
        </p:txBody>
      </p:sp>
      <p:pic>
        <p:nvPicPr>
          <p:cNvPr id="5" name="Picture 4">
            <a:extLst>
              <a:ext uri="{FF2B5EF4-FFF2-40B4-BE49-F238E27FC236}">
                <a16:creationId xmlns:a16="http://schemas.microsoft.com/office/drawing/2014/main" id="{EB432601-7CB3-46BB-8D60-97AF6A7C0B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1191" y="1845734"/>
            <a:ext cx="4475922" cy="4733288"/>
          </a:xfrm>
          <a:prstGeom prst="rect">
            <a:avLst/>
          </a:prstGeom>
        </p:spPr>
      </p:pic>
    </p:spTree>
    <p:extLst>
      <p:ext uri="{BB962C8B-B14F-4D97-AF65-F5344CB8AC3E}">
        <p14:creationId xmlns:p14="http://schemas.microsoft.com/office/powerpoint/2010/main" val="2216604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Astronomy</a:t>
            </a:r>
          </a:p>
        </p:txBody>
      </p:sp>
      <p:sp>
        <p:nvSpPr>
          <p:cNvPr id="3" name="Content Placeholder 2"/>
          <p:cNvSpPr>
            <a:spLocks noGrp="1"/>
          </p:cNvSpPr>
          <p:nvPr>
            <p:ph idx="1"/>
          </p:nvPr>
        </p:nvSpPr>
        <p:spPr/>
        <p:txBody>
          <a:bodyPr>
            <a:normAutofit/>
          </a:bodyPr>
          <a:lstStyle/>
          <a:p>
            <a:r>
              <a:rPr lang="en-US" sz="2400" dirty="0"/>
              <a:t>The Natural Science that deals with celestial objects  and phenomena.</a:t>
            </a:r>
          </a:p>
          <a:p>
            <a:endParaRPr lang="en-US" sz="2400" dirty="0"/>
          </a:p>
          <a:p>
            <a:r>
              <a:rPr lang="en-US" sz="2400" dirty="0"/>
              <a:t>Basically, the study of Space and the things in space.</a:t>
            </a:r>
          </a:p>
          <a:p>
            <a:endParaRPr lang="en-US" sz="2400" dirty="0"/>
          </a:p>
          <a:p>
            <a:r>
              <a:rPr lang="en-US" sz="2400" dirty="0"/>
              <a:t>This is an observational science, as all we can do is look to the sky, we can’t really run any experiments.</a:t>
            </a:r>
          </a:p>
          <a:p>
            <a:endParaRPr lang="en-US" sz="2400" dirty="0"/>
          </a:p>
          <a:p>
            <a:r>
              <a:rPr lang="en-US" sz="2400" dirty="0"/>
              <a:t>Video </a:t>
            </a:r>
            <a:r>
              <a:rPr lang="en-US" sz="2400" dirty="0">
                <a:hlinkClick r:id="rId2"/>
              </a:rPr>
              <a:t>Click Here</a:t>
            </a:r>
            <a:endParaRPr lang="en-US" sz="2400" dirty="0"/>
          </a:p>
        </p:txBody>
      </p:sp>
    </p:spTree>
    <p:extLst>
      <p:ext uri="{BB962C8B-B14F-4D97-AF65-F5344CB8AC3E}">
        <p14:creationId xmlns:p14="http://schemas.microsoft.com/office/powerpoint/2010/main" val="2530598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BAE5B-01FE-490E-A12B-0A5E2352C185}"/>
              </a:ext>
            </a:extLst>
          </p:cNvPr>
          <p:cNvSpPr>
            <a:spLocks noGrp="1"/>
          </p:cNvSpPr>
          <p:nvPr>
            <p:ph type="title"/>
          </p:nvPr>
        </p:nvSpPr>
        <p:spPr/>
        <p:txBody>
          <a:bodyPr/>
          <a:lstStyle/>
          <a:p>
            <a:r>
              <a:rPr lang="en-US" dirty="0"/>
              <a:t>Stellar Evolution</a:t>
            </a:r>
          </a:p>
        </p:txBody>
      </p:sp>
      <p:sp>
        <p:nvSpPr>
          <p:cNvPr id="3" name="Content Placeholder 2">
            <a:extLst>
              <a:ext uri="{FF2B5EF4-FFF2-40B4-BE49-F238E27FC236}">
                <a16:creationId xmlns:a16="http://schemas.microsoft.com/office/drawing/2014/main" id="{E2F604DB-AD15-4BC9-BD4E-1898B4782483}"/>
              </a:ext>
            </a:extLst>
          </p:cNvPr>
          <p:cNvSpPr>
            <a:spLocks noGrp="1"/>
          </p:cNvSpPr>
          <p:nvPr>
            <p:ph idx="1"/>
          </p:nvPr>
        </p:nvSpPr>
        <p:spPr>
          <a:xfrm>
            <a:off x="1097280" y="1845734"/>
            <a:ext cx="5581816" cy="4023360"/>
          </a:xfrm>
        </p:spPr>
        <p:txBody>
          <a:bodyPr>
            <a:normAutofit/>
          </a:bodyPr>
          <a:lstStyle/>
          <a:p>
            <a:r>
              <a:rPr lang="en-US" sz="2400" dirty="0"/>
              <a:t>The majority of stars are considered Main Sequence stars found on the middle diagonal on the HR Diagram, with most being an M classification.</a:t>
            </a:r>
          </a:p>
          <a:p>
            <a:r>
              <a:rPr lang="en-US" sz="2400" dirty="0"/>
              <a:t>Across the bottom you can see the different spectral classes, with luminosity up the side.</a:t>
            </a:r>
          </a:p>
          <a:p>
            <a:endParaRPr lang="en-US" sz="2400" dirty="0"/>
          </a:p>
          <a:p>
            <a:r>
              <a:rPr lang="en-US" sz="2400" dirty="0"/>
              <a:t>Our Sun (G2V) is a main sequence star that will eventually turn into a red giant, and then a white dwarf</a:t>
            </a:r>
          </a:p>
        </p:txBody>
      </p:sp>
      <p:pic>
        <p:nvPicPr>
          <p:cNvPr id="5" name="Picture 4">
            <a:extLst>
              <a:ext uri="{FF2B5EF4-FFF2-40B4-BE49-F238E27FC236}">
                <a16:creationId xmlns:a16="http://schemas.microsoft.com/office/drawing/2014/main" id="{EB432601-7CB3-46BB-8D60-97AF6A7C0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1191" y="1845734"/>
            <a:ext cx="4475922" cy="4733288"/>
          </a:xfrm>
          <a:prstGeom prst="rect">
            <a:avLst/>
          </a:prstGeom>
        </p:spPr>
      </p:pic>
    </p:spTree>
    <p:extLst>
      <p:ext uri="{BB962C8B-B14F-4D97-AF65-F5344CB8AC3E}">
        <p14:creationId xmlns:p14="http://schemas.microsoft.com/office/powerpoint/2010/main" val="241638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 Birth</a:t>
            </a:r>
          </a:p>
        </p:txBody>
      </p:sp>
      <p:sp>
        <p:nvSpPr>
          <p:cNvPr id="3" name="Content Placeholder 2"/>
          <p:cNvSpPr>
            <a:spLocks noGrp="1"/>
          </p:cNvSpPr>
          <p:nvPr>
            <p:ph idx="1"/>
          </p:nvPr>
        </p:nvSpPr>
        <p:spPr>
          <a:xfrm>
            <a:off x="1097280" y="1845734"/>
            <a:ext cx="6037616" cy="4023360"/>
          </a:xfrm>
        </p:spPr>
        <p:txBody>
          <a:bodyPr>
            <a:normAutofit/>
          </a:bodyPr>
          <a:lstStyle/>
          <a:p>
            <a:r>
              <a:rPr lang="en-US" sz="2400" dirty="0"/>
              <a:t>A star is “born” in a nebula.</a:t>
            </a:r>
          </a:p>
          <a:p>
            <a:r>
              <a:rPr lang="en-US" sz="2400" dirty="0"/>
              <a:t>A nebula is a giant, cold cloud of Hydrogen and other material.</a:t>
            </a:r>
          </a:p>
          <a:p>
            <a:r>
              <a:rPr lang="en-US" sz="2400" dirty="0"/>
              <a:t>Over time the gravitational pull of this material on itself will cause it to clump together forming a star</a:t>
            </a:r>
          </a:p>
          <a:p>
            <a:endParaRPr lang="en-US" sz="2400" dirty="0"/>
          </a:p>
          <a:p>
            <a:r>
              <a:rPr lang="en-US" sz="2400" dirty="0"/>
              <a:t>Any remaining material will collect together as planets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8043" y="2063666"/>
            <a:ext cx="3851648" cy="3805428"/>
          </a:xfrm>
          <a:prstGeom prst="rect">
            <a:avLst/>
          </a:prstGeom>
        </p:spPr>
      </p:pic>
    </p:spTree>
    <p:extLst>
      <p:ext uri="{BB962C8B-B14F-4D97-AF65-F5344CB8AC3E}">
        <p14:creationId xmlns:p14="http://schemas.microsoft.com/office/powerpoint/2010/main" val="3888718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 Death</a:t>
            </a:r>
          </a:p>
        </p:txBody>
      </p:sp>
      <p:sp>
        <p:nvSpPr>
          <p:cNvPr id="3" name="Content Placeholder 2"/>
          <p:cNvSpPr>
            <a:spLocks noGrp="1"/>
          </p:cNvSpPr>
          <p:nvPr>
            <p:ph idx="1"/>
          </p:nvPr>
        </p:nvSpPr>
        <p:spPr/>
        <p:txBody>
          <a:bodyPr>
            <a:normAutofit/>
          </a:bodyPr>
          <a:lstStyle/>
          <a:p>
            <a:r>
              <a:rPr lang="en-US" sz="2400" dirty="0"/>
              <a:t>Different types of stars transition through different stages towards their eventual “death”.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1720" y="2507296"/>
            <a:ext cx="6771067" cy="3470172"/>
          </a:xfrm>
          <a:prstGeom prst="rect">
            <a:avLst/>
          </a:prstGeom>
        </p:spPr>
      </p:pic>
    </p:spTree>
    <p:extLst>
      <p:ext uri="{BB962C8B-B14F-4D97-AF65-F5344CB8AC3E}">
        <p14:creationId xmlns:p14="http://schemas.microsoft.com/office/powerpoint/2010/main" val="39487004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 Death</a:t>
            </a:r>
          </a:p>
        </p:txBody>
      </p:sp>
      <p:sp>
        <p:nvSpPr>
          <p:cNvPr id="3" name="Content Placeholder 2"/>
          <p:cNvSpPr>
            <a:spLocks noGrp="1"/>
          </p:cNvSpPr>
          <p:nvPr>
            <p:ph idx="1"/>
          </p:nvPr>
        </p:nvSpPr>
        <p:spPr/>
        <p:txBody>
          <a:bodyPr>
            <a:normAutofit/>
          </a:bodyPr>
          <a:lstStyle/>
          <a:p>
            <a:r>
              <a:rPr lang="en-US" sz="2400" dirty="0"/>
              <a:t>The Sun is considered an average star.  Once it runs out of hydrogen, it will fuse helium.  As it does this it will expand to a Red Giant, which will most likely envelop the Earth in the process.</a:t>
            </a:r>
          </a:p>
          <a:p>
            <a:r>
              <a:rPr lang="en-US" sz="2400" dirty="0"/>
              <a:t>Eventually, the Sun will collapse.  As it collapses the outer layers will be blown out into space, creating a planetary nebula.  The remaining core will turn into a White Dwarf Star</a:t>
            </a:r>
          </a:p>
          <a:p>
            <a:r>
              <a:rPr lang="en-US" sz="2400" dirty="0"/>
              <a:t>Video </a:t>
            </a:r>
            <a:r>
              <a:rPr lang="en-US" sz="2400" dirty="0">
                <a:hlinkClick r:id="rId2"/>
              </a:rPr>
              <a:t>Click Here</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9806" y="3751396"/>
            <a:ext cx="4623514" cy="2369551"/>
          </a:xfrm>
          <a:prstGeom prst="rect">
            <a:avLst/>
          </a:prstGeom>
        </p:spPr>
      </p:pic>
    </p:spTree>
    <p:extLst>
      <p:ext uri="{BB962C8B-B14F-4D97-AF65-F5344CB8AC3E}">
        <p14:creationId xmlns:p14="http://schemas.microsoft.com/office/powerpoint/2010/main" val="41672525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 Death</a:t>
            </a:r>
          </a:p>
        </p:txBody>
      </p:sp>
      <p:sp>
        <p:nvSpPr>
          <p:cNvPr id="3" name="Content Placeholder 2"/>
          <p:cNvSpPr>
            <a:spLocks noGrp="1"/>
          </p:cNvSpPr>
          <p:nvPr>
            <p:ph idx="1"/>
          </p:nvPr>
        </p:nvSpPr>
        <p:spPr/>
        <p:txBody>
          <a:bodyPr>
            <a:normAutofit/>
          </a:bodyPr>
          <a:lstStyle/>
          <a:p>
            <a:r>
              <a:rPr lang="en-US" sz="2400" dirty="0"/>
              <a:t>Stars with a mass 8x that of the Sun (Massive stars) will expand to a Red </a:t>
            </a:r>
            <a:r>
              <a:rPr lang="en-US" sz="2400" dirty="0" err="1"/>
              <a:t>Supergiants</a:t>
            </a:r>
            <a:r>
              <a:rPr lang="en-US" sz="2400" dirty="0"/>
              <a:t>.</a:t>
            </a:r>
          </a:p>
          <a:p>
            <a:r>
              <a:rPr lang="en-US" sz="2400" dirty="0"/>
              <a:t>When they collapse, they create a huge explosion known as a Supernova.  After the Supernova, the collapsing material fuses protons and electrons together forming neutrons in a very small star called a neutron star.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3059" y="3813978"/>
            <a:ext cx="4623514" cy="2369551"/>
          </a:xfrm>
          <a:prstGeom prst="rect">
            <a:avLst/>
          </a:prstGeom>
        </p:spPr>
      </p:pic>
    </p:spTree>
    <p:extLst>
      <p:ext uri="{BB962C8B-B14F-4D97-AF65-F5344CB8AC3E}">
        <p14:creationId xmlns:p14="http://schemas.microsoft.com/office/powerpoint/2010/main" val="21181906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 Death</a:t>
            </a:r>
          </a:p>
        </p:txBody>
      </p:sp>
      <p:sp>
        <p:nvSpPr>
          <p:cNvPr id="3" name="Content Placeholder 2"/>
          <p:cNvSpPr>
            <a:spLocks noGrp="1"/>
          </p:cNvSpPr>
          <p:nvPr>
            <p:ph idx="1"/>
          </p:nvPr>
        </p:nvSpPr>
        <p:spPr/>
        <p:txBody>
          <a:bodyPr>
            <a:normAutofit/>
          </a:bodyPr>
          <a:lstStyle/>
          <a:p>
            <a:r>
              <a:rPr lang="en-US" sz="2400" dirty="0"/>
              <a:t>Stars with even more mass can collapse even farther after the Supernova, creating a black hole.  Black holes have immense mass in a small volume creating a large gravitational pull, which doesn’t allow anything to escape, even light.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3059" y="3813978"/>
            <a:ext cx="4623514" cy="2369551"/>
          </a:xfrm>
          <a:prstGeom prst="rect">
            <a:avLst/>
          </a:prstGeom>
        </p:spPr>
      </p:pic>
    </p:spTree>
    <p:extLst>
      <p:ext uri="{BB962C8B-B14F-4D97-AF65-F5344CB8AC3E}">
        <p14:creationId xmlns:p14="http://schemas.microsoft.com/office/powerpoint/2010/main" val="2532232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Supernova</a:t>
            </a:r>
          </a:p>
        </p:txBody>
      </p:sp>
      <p:sp>
        <p:nvSpPr>
          <p:cNvPr id="3" name="Content Placeholder 2"/>
          <p:cNvSpPr>
            <a:spLocks noGrp="1"/>
          </p:cNvSpPr>
          <p:nvPr>
            <p:ph idx="1"/>
          </p:nvPr>
        </p:nvSpPr>
        <p:spPr/>
        <p:txBody>
          <a:bodyPr>
            <a:normAutofit/>
          </a:bodyPr>
          <a:lstStyle/>
          <a:p>
            <a:r>
              <a:rPr lang="en-US" sz="2400" dirty="0"/>
              <a:t>During a Supernova is when the chemical elements larger than iron are formed.  Even in massive stars there isn’t enough energy to fuse together elements past iron.</a:t>
            </a:r>
          </a:p>
          <a:p>
            <a:r>
              <a:rPr lang="en-US" sz="2400" dirty="0"/>
              <a:t>When a star explodes in a supernova there is enough energy to fuse together elements past Iron up to Uranium (Atomic Number 92), except for Technetium(43) and Promethium(61).  All other elements must be “made” using nuclear technology like particle accelerators.</a:t>
            </a:r>
          </a:p>
          <a:p>
            <a:endParaRPr lang="en-US" sz="2400" dirty="0"/>
          </a:p>
          <a:p>
            <a:r>
              <a:rPr lang="en-US" sz="2400" dirty="0"/>
              <a:t>The Crab Nebula is the result of a Supernova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4306" y="4128048"/>
            <a:ext cx="2143125" cy="2143125"/>
          </a:xfrm>
          <a:prstGeom prst="rect">
            <a:avLst/>
          </a:prstGeom>
        </p:spPr>
      </p:pic>
    </p:spTree>
    <p:extLst>
      <p:ext uri="{BB962C8B-B14F-4D97-AF65-F5344CB8AC3E}">
        <p14:creationId xmlns:p14="http://schemas.microsoft.com/office/powerpoint/2010/main" val="33078462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 Holes</a:t>
            </a:r>
          </a:p>
        </p:txBody>
      </p:sp>
      <p:sp>
        <p:nvSpPr>
          <p:cNvPr id="3" name="Content Placeholder 2"/>
          <p:cNvSpPr>
            <a:spLocks noGrp="1"/>
          </p:cNvSpPr>
          <p:nvPr>
            <p:ph idx="1"/>
          </p:nvPr>
        </p:nvSpPr>
        <p:spPr/>
        <p:txBody>
          <a:bodyPr>
            <a:normAutofit/>
          </a:bodyPr>
          <a:lstStyle/>
          <a:p>
            <a:r>
              <a:rPr lang="en-US" sz="2400" dirty="0"/>
              <a:t>A Black Hole is the result of a Supernova explosion for a very massive star.  The gravitational pull on the material causes the material to accrete together.  Since there is so much mass it creates an extremely large gravitational pull.  </a:t>
            </a:r>
          </a:p>
          <a:p>
            <a:r>
              <a:rPr lang="en-US" sz="2400" dirty="0"/>
              <a:t>Contrary to how it sounds Black Holes are not actually holes they are immensely dense objects, the densest objects that we know of.  </a:t>
            </a:r>
          </a:p>
          <a:p>
            <a:r>
              <a:rPr lang="en-US" sz="2400" dirty="0"/>
              <a:t>Because the gravity is so strong not even light can escape the Black Hole’s pull, hence the name Black.</a:t>
            </a:r>
          </a:p>
          <a:p>
            <a:r>
              <a:rPr lang="en-US" sz="2400" dirty="0"/>
              <a:t>All galaxies have a Black Hole at their center, most with supermassive Black Holes, including our Milky Way</a:t>
            </a:r>
          </a:p>
        </p:txBody>
      </p:sp>
    </p:spTree>
    <p:extLst>
      <p:ext uri="{BB962C8B-B14F-4D97-AF65-F5344CB8AC3E}">
        <p14:creationId xmlns:p14="http://schemas.microsoft.com/office/powerpoint/2010/main" val="10507823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3FD0D-4E59-4594-BED5-84822291E1F1}"/>
              </a:ext>
            </a:extLst>
          </p:cNvPr>
          <p:cNvSpPr>
            <a:spLocks noGrp="1"/>
          </p:cNvSpPr>
          <p:nvPr>
            <p:ph type="title"/>
          </p:nvPr>
        </p:nvSpPr>
        <p:spPr/>
        <p:txBody>
          <a:bodyPr/>
          <a:lstStyle/>
          <a:p>
            <a:r>
              <a:rPr lang="en-US" dirty="0"/>
              <a:t>Constellations</a:t>
            </a:r>
          </a:p>
        </p:txBody>
      </p:sp>
      <p:sp>
        <p:nvSpPr>
          <p:cNvPr id="3" name="Content Placeholder 2">
            <a:extLst>
              <a:ext uri="{FF2B5EF4-FFF2-40B4-BE49-F238E27FC236}">
                <a16:creationId xmlns:a16="http://schemas.microsoft.com/office/drawing/2014/main" id="{D8C38738-D7AC-4440-9F33-5B15B23BF22D}"/>
              </a:ext>
            </a:extLst>
          </p:cNvPr>
          <p:cNvSpPr>
            <a:spLocks noGrp="1"/>
          </p:cNvSpPr>
          <p:nvPr>
            <p:ph idx="1"/>
          </p:nvPr>
        </p:nvSpPr>
        <p:spPr/>
        <p:txBody>
          <a:bodyPr>
            <a:normAutofit/>
          </a:bodyPr>
          <a:lstStyle/>
          <a:p>
            <a:r>
              <a:rPr lang="en-US" sz="2400" dirty="0"/>
              <a:t>A constellation is a group of stars that form a recognizable pattern.</a:t>
            </a:r>
          </a:p>
          <a:p>
            <a:r>
              <a:rPr lang="en-US" sz="2400" dirty="0"/>
              <a:t>The earliest constellations were related to beliefs, mythology among other things we think.</a:t>
            </a:r>
          </a:p>
          <a:p>
            <a:r>
              <a:rPr lang="en-US" sz="2400" dirty="0"/>
              <a:t>Like everything else in human culture, the constellations have changed with each culture, becoming popular then not popular.</a:t>
            </a:r>
          </a:p>
          <a:p>
            <a:r>
              <a:rPr lang="en-US" sz="2400" dirty="0"/>
              <a:t>The IAU has officially recognized 88 constellations.</a:t>
            </a:r>
          </a:p>
          <a:p>
            <a:pPr lvl="1"/>
            <a:r>
              <a:rPr lang="en-US" sz="2200" dirty="0"/>
              <a:t>48 from the ancient Greeks</a:t>
            </a:r>
          </a:p>
          <a:p>
            <a:pPr lvl="1"/>
            <a:r>
              <a:rPr lang="en-US" sz="2200" dirty="0"/>
              <a:t>More from the Southern Hemisphere after European explorers began traveling there during the 15</a:t>
            </a:r>
            <a:r>
              <a:rPr lang="en-US" sz="2200" baseline="30000" dirty="0"/>
              <a:t>th</a:t>
            </a:r>
            <a:r>
              <a:rPr lang="en-US" sz="2200" dirty="0"/>
              <a:t> to 18</a:t>
            </a:r>
            <a:r>
              <a:rPr lang="en-US" sz="2200" baseline="30000" dirty="0"/>
              <a:t>th</a:t>
            </a:r>
            <a:r>
              <a:rPr lang="en-US" sz="2200" dirty="0"/>
              <a:t> centuries</a:t>
            </a:r>
          </a:p>
        </p:txBody>
      </p:sp>
    </p:spTree>
    <p:extLst>
      <p:ext uri="{BB962C8B-B14F-4D97-AF65-F5344CB8AC3E}">
        <p14:creationId xmlns:p14="http://schemas.microsoft.com/office/powerpoint/2010/main" val="18744525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Constellations</a:t>
            </a:r>
          </a:p>
        </p:txBody>
      </p:sp>
      <p:sp>
        <p:nvSpPr>
          <p:cNvPr id="3" name="Content Placeholder 2"/>
          <p:cNvSpPr>
            <a:spLocks noGrp="1"/>
          </p:cNvSpPr>
          <p:nvPr>
            <p:ph idx="1"/>
          </p:nvPr>
        </p:nvSpPr>
        <p:spPr/>
        <p:txBody>
          <a:bodyPr>
            <a:normAutofit/>
          </a:bodyPr>
          <a:lstStyle/>
          <a:p>
            <a:r>
              <a:rPr lang="en-US" sz="2400" dirty="0"/>
              <a:t>The Zodiac are 12 specific constellations that follow the apparent paths of the Sun, Moon, and other planets.</a:t>
            </a:r>
          </a:p>
          <a:p>
            <a:endParaRPr lang="en-US" sz="2400" dirty="0"/>
          </a:p>
          <a:p>
            <a:r>
              <a:rPr lang="en-US" sz="2400" dirty="0"/>
              <a:t>Each one occupies roughly 30° of the sky, or one for each month,                                             hence the astrological signs.</a:t>
            </a:r>
          </a:p>
          <a:p>
            <a:endParaRPr lang="en-US" sz="2400" dirty="0"/>
          </a:p>
          <a:p>
            <a:r>
              <a:rPr lang="en-US" sz="2400" dirty="0"/>
              <a:t>The 12 Zodiac don’t line up perfectly with our 12 month calendar.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7483" y="2407448"/>
            <a:ext cx="2438400" cy="3648075"/>
          </a:xfrm>
          <a:prstGeom prst="rect">
            <a:avLst/>
          </a:prstGeom>
        </p:spPr>
      </p:pic>
    </p:spTree>
    <p:extLst>
      <p:ext uri="{BB962C8B-B14F-4D97-AF65-F5344CB8AC3E}">
        <p14:creationId xmlns:p14="http://schemas.microsoft.com/office/powerpoint/2010/main" val="3260148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67650-4398-4F4E-B63C-D772340CDE12}"/>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336B8FB4-23B8-4323-BF7D-49E2AA28EB07}"/>
              </a:ext>
            </a:extLst>
          </p:cNvPr>
          <p:cNvSpPr>
            <a:spLocks noGrp="1"/>
          </p:cNvSpPr>
          <p:nvPr>
            <p:ph idx="1"/>
          </p:nvPr>
        </p:nvSpPr>
        <p:spPr/>
        <p:txBody>
          <a:bodyPr>
            <a:normAutofit fontScale="92500"/>
          </a:bodyPr>
          <a:lstStyle/>
          <a:p>
            <a:r>
              <a:rPr lang="en-US" sz="2400" dirty="0"/>
              <a:t>As long as humans have been on Earth they have been looking up at the sky.</a:t>
            </a:r>
          </a:p>
          <a:p>
            <a:endParaRPr lang="en-US" sz="2400" dirty="0"/>
          </a:p>
          <a:p>
            <a:r>
              <a:rPr lang="en-US" sz="2400" dirty="0"/>
              <a:t>The first recorded observations are from the ancient Sumerians, nearly 5000 years ago.</a:t>
            </a:r>
          </a:p>
          <a:p>
            <a:endParaRPr lang="en-US" sz="2400" dirty="0"/>
          </a:p>
          <a:p>
            <a:r>
              <a:rPr lang="en-US" sz="2400" dirty="0"/>
              <a:t>The Babylonians, around 4000 years ago, were the first to realize the periodic patterns of astronomical phenomena and apply math to their predictions.</a:t>
            </a:r>
          </a:p>
          <a:p>
            <a:endParaRPr lang="en-US" sz="2400" dirty="0"/>
          </a:p>
          <a:p>
            <a:r>
              <a:rPr lang="en-US" sz="2400" dirty="0"/>
              <a:t>All of this was done without the use of any visual instruments, like telescopes.  This is now called “Naked Eye” observations.</a:t>
            </a:r>
          </a:p>
        </p:txBody>
      </p:sp>
    </p:spTree>
    <p:extLst>
      <p:ext uri="{BB962C8B-B14F-4D97-AF65-F5344CB8AC3E}">
        <p14:creationId xmlns:p14="http://schemas.microsoft.com/office/powerpoint/2010/main" val="14755958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Constellations</a:t>
            </a:r>
          </a:p>
        </p:txBody>
      </p:sp>
      <p:sp>
        <p:nvSpPr>
          <p:cNvPr id="3" name="Content Placeholder 2"/>
          <p:cNvSpPr>
            <a:spLocks noGrp="1"/>
          </p:cNvSpPr>
          <p:nvPr>
            <p:ph idx="1"/>
          </p:nvPr>
        </p:nvSpPr>
        <p:spPr/>
        <p:txBody>
          <a:bodyPr>
            <a:normAutofit/>
          </a:bodyPr>
          <a:lstStyle/>
          <a:p>
            <a:r>
              <a:rPr lang="en-US" sz="2400" dirty="0"/>
              <a:t>Constellations, and stars in general, have had their uses throughout history.</a:t>
            </a:r>
          </a:p>
          <a:p>
            <a:r>
              <a:rPr lang="en-US" sz="2400" dirty="0"/>
              <a:t>They were used to tell time, like a calendar, especially with agriculture.  When certain constellations appeared in the sky, they would signal the time to harvest crops or the time to plant seeds.</a:t>
            </a:r>
          </a:p>
          <a:p>
            <a:r>
              <a:rPr lang="en-US" sz="2400" dirty="0"/>
              <a:t>Constellations were also used to navigate.  Before we had GPS systems, star charts were used to tell which directions to go, especially at sea when there are no other landmarks to use.</a:t>
            </a:r>
          </a:p>
          <a:p>
            <a:pPr lvl="1"/>
            <a:r>
              <a:rPr lang="en-US" sz="2200" dirty="0"/>
              <a:t>Polaris, the North Star, points North in the Northern Hemisphere</a:t>
            </a:r>
          </a:p>
          <a:p>
            <a:pPr lvl="1"/>
            <a:r>
              <a:rPr lang="en-US" sz="2200" dirty="0"/>
              <a:t>The Southern Cross is used in the same way as Polaris, but for South in the Southern Hemisphere</a:t>
            </a:r>
          </a:p>
        </p:txBody>
      </p:sp>
    </p:spTree>
    <p:extLst>
      <p:ext uri="{BB962C8B-B14F-4D97-AF65-F5344CB8AC3E}">
        <p14:creationId xmlns:p14="http://schemas.microsoft.com/office/powerpoint/2010/main" val="4743575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Constellations</a:t>
            </a:r>
          </a:p>
        </p:txBody>
      </p:sp>
      <p:sp>
        <p:nvSpPr>
          <p:cNvPr id="3" name="Content Placeholder 2"/>
          <p:cNvSpPr>
            <a:spLocks noGrp="1"/>
          </p:cNvSpPr>
          <p:nvPr>
            <p:ph idx="1"/>
          </p:nvPr>
        </p:nvSpPr>
        <p:spPr>
          <a:xfrm>
            <a:off x="1097280" y="1845734"/>
            <a:ext cx="6558742" cy="4023360"/>
          </a:xfrm>
        </p:spPr>
        <p:txBody>
          <a:bodyPr>
            <a:normAutofit/>
          </a:bodyPr>
          <a:lstStyle/>
          <a:p>
            <a:r>
              <a:rPr lang="en-US" sz="2400" dirty="0"/>
              <a:t>The stars in any given constellation are not necessarily near each other.  While they appear close to each other in the sky, they are most likely light years apart.</a:t>
            </a:r>
          </a:p>
          <a:p>
            <a:r>
              <a:rPr lang="en-US" sz="2400" dirty="0"/>
              <a:t>In the Orion Constellation:</a:t>
            </a:r>
          </a:p>
          <a:p>
            <a:pPr lvl="1"/>
            <a:r>
              <a:rPr lang="en-US" sz="2200" dirty="0"/>
              <a:t>Betelgeuse is 643 light years away</a:t>
            </a:r>
          </a:p>
          <a:p>
            <a:pPr lvl="1"/>
            <a:r>
              <a:rPr lang="en-US" sz="2200" dirty="0"/>
              <a:t>Rigel is 860 light years away</a:t>
            </a:r>
          </a:p>
          <a:p>
            <a:pPr lvl="1"/>
            <a:r>
              <a:rPr lang="en-US" sz="2200" dirty="0"/>
              <a:t>Middle star on belt is 2000 light years away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2316" y="1737360"/>
            <a:ext cx="3953568" cy="4812396"/>
          </a:xfrm>
          <a:prstGeom prst="rect">
            <a:avLst/>
          </a:prstGeom>
        </p:spPr>
      </p:pic>
    </p:spTree>
    <p:extLst>
      <p:ext uri="{BB962C8B-B14F-4D97-AF65-F5344CB8AC3E}">
        <p14:creationId xmlns:p14="http://schemas.microsoft.com/office/powerpoint/2010/main" val="7621395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E4689-F155-4669-BF5E-4208E686C5AE}"/>
              </a:ext>
            </a:extLst>
          </p:cNvPr>
          <p:cNvSpPr>
            <a:spLocks noGrp="1"/>
          </p:cNvSpPr>
          <p:nvPr>
            <p:ph type="title"/>
          </p:nvPr>
        </p:nvSpPr>
        <p:spPr/>
        <p:txBody>
          <a:bodyPr>
            <a:normAutofit/>
          </a:bodyPr>
          <a:lstStyle/>
          <a:p>
            <a:r>
              <a:rPr lang="en-US" sz="7200" dirty="0"/>
              <a:t>STOP HERE</a:t>
            </a:r>
          </a:p>
        </p:txBody>
      </p:sp>
      <p:sp>
        <p:nvSpPr>
          <p:cNvPr id="3" name="Content Placeholder 2">
            <a:extLst>
              <a:ext uri="{FF2B5EF4-FFF2-40B4-BE49-F238E27FC236}">
                <a16:creationId xmlns:a16="http://schemas.microsoft.com/office/drawing/2014/main" id="{FC14ABC9-EF8A-47C0-A51C-0E8D7433F299}"/>
              </a:ext>
            </a:extLst>
          </p:cNvPr>
          <p:cNvSpPr>
            <a:spLocks noGrp="1"/>
          </p:cNvSpPr>
          <p:nvPr>
            <p:ph idx="1"/>
          </p:nvPr>
        </p:nvSpPr>
        <p:spPr/>
        <p:txBody>
          <a:bodyPr>
            <a:normAutofit/>
          </a:bodyPr>
          <a:lstStyle/>
          <a:p>
            <a:pPr algn="ctr"/>
            <a:r>
              <a:rPr lang="en-US" sz="4000" dirty="0"/>
              <a:t>Stop here and get the quick check sheet for the Stars section from your teacher, and answer the questions using your packet.</a:t>
            </a:r>
          </a:p>
        </p:txBody>
      </p:sp>
    </p:spTree>
    <p:extLst>
      <p:ext uri="{BB962C8B-B14F-4D97-AF65-F5344CB8AC3E}">
        <p14:creationId xmlns:p14="http://schemas.microsoft.com/office/powerpoint/2010/main" val="3171170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68EF-B0BB-4D39-9481-DE850ED8AAE9}"/>
              </a:ext>
            </a:extLst>
          </p:cNvPr>
          <p:cNvSpPr>
            <a:spLocks noGrp="1"/>
          </p:cNvSpPr>
          <p:nvPr>
            <p:ph type="title"/>
          </p:nvPr>
        </p:nvSpPr>
        <p:spPr/>
        <p:txBody>
          <a:bodyPr/>
          <a:lstStyle/>
          <a:p>
            <a:r>
              <a:rPr lang="en-US" dirty="0"/>
              <a:t>Galaxy</a:t>
            </a:r>
          </a:p>
        </p:txBody>
      </p:sp>
      <p:sp>
        <p:nvSpPr>
          <p:cNvPr id="3" name="Content Placeholder 2">
            <a:extLst>
              <a:ext uri="{FF2B5EF4-FFF2-40B4-BE49-F238E27FC236}">
                <a16:creationId xmlns:a16="http://schemas.microsoft.com/office/drawing/2014/main" id="{7A054456-4985-4194-AA1C-27BA6CF6C6DA}"/>
              </a:ext>
            </a:extLst>
          </p:cNvPr>
          <p:cNvSpPr>
            <a:spLocks noGrp="1"/>
          </p:cNvSpPr>
          <p:nvPr>
            <p:ph idx="1"/>
          </p:nvPr>
        </p:nvSpPr>
        <p:spPr>
          <a:xfrm>
            <a:off x="1097280" y="1845734"/>
            <a:ext cx="6608618" cy="4023360"/>
          </a:xfrm>
        </p:spPr>
        <p:txBody>
          <a:bodyPr>
            <a:normAutofit/>
          </a:bodyPr>
          <a:lstStyle/>
          <a:p>
            <a:r>
              <a:rPr lang="en-US" sz="2400" dirty="0"/>
              <a:t>A galaxy is a large grouping of stars that is held together by gravity.</a:t>
            </a:r>
          </a:p>
          <a:p>
            <a:r>
              <a:rPr lang="en-US" sz="2400" dirty="0"/>
              <a:t>Our solar system is part of the Milky Way Galaxy.</a:t>
            </a:r>
          </a:p>
          <a:p>
            <a:pPr lvl="1"/>
            <a:r>
              <a:rPr lang="en-US" sz="2000" dirty="0"/>
              <a:t>Andromeda Galaxy is the closest galaxy to us at 2.5 million light years.</a:t>
            </a:r>
          </a:p>
          <a:p>
            <a:r>
              <a:rPr lang="en-US" sz="2400" dirty="0"/>
              <a:t>Galaxies can contain millions to trillions of stars.</a:t>
            </a:r>
          </a:p>
          <a:p>
            <a:r>
              <a:rPr lang="en-US" sz="2400" dirty="0"/>
              <a:t>At the center of every galaxy is a Black Hole, some are Super Massive Black Holes.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4716" y="2450869"/>
            <a:ext cx="3585242" cy="2960716"/>
          </a:xfrm>
          <a:prstGeom prst="rect">
            <a:avLst/>
          </a:prstGeom>
        </p:spPr>
      </p:pic>
    </p:spTree>
    <p:extLst>
      <p:ext uri="{BB962C8B-B14F-4D97-AF65-F5344CB8AC3E}">
        <p14:creationId xmlns:p14="http://schemas.microsoft.com/office/powerpoint/2010/main" val="19086754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Galaxy</a:t>
            </a:r>
          </a:p>
        </p:txBody>
      </p:sp>
      <p:sp>
        <p:nvSpPr>
          <p:cNvPr id="3" name="Content Placeholder 2"/>
          <p:cNvSpPr>
            <a:spLocks noGrp="1"/>
          </p:cNvSpPr>
          <p:nvPr>
            <p:ph idx="1"/>
          </p:nvPr>
        </p:nvSpPr>
        <p:spPr/>
        <p:txBody>
          <a:bodyPr>
            <a:normAutofit/>
          </a:bodyPr>
          <a:lstStyle/>
          <a:p>
            <a:r>
              <a:rPr lang="en-US" sz="2400" dirty="0"/>
              <a:t>Galaxies are classified by their shape:</a:t>
            </a:r>
          </a:p>
          <a:p>
            <a:pPr lvl="1"/>
            <a:r>
              <a:rPr lang="en-US" sz="2000" dirty="0"/>
              <a:t>Elliptical</a:t>
            </a:r>
          </a:p>
          <a:p>
            <a:pPr lvl="1"/>
            <a:r>
              <a:rPr lang="en-US" sz="2000" dirty="0"/>
              <a:t>Spiral</a:t>
            </a:r>
          </a:p>
          <a:p>
            <a:pPr lvl="1"/>
            <a:r>
              <a:rPr lang="en-US" sz="2000" dirty="0"/>
              <a:t>Peculiar</a:t>
            </a:r>
          </a:p>
          <a:p>
            <a:pPr lvl="1"/>
            <a:r>
              <a:rPr lang="en-US" sz="2000" dirty="0"/>
              <a:t>Irregular</a:t>
            </a:r>
          </a:p>
          <a:p>
            <a:r>
              <a:rPr lang="en-US" sz="2400" dirty="0"/>
              <a:t>The Milky Way is a spiral galaxy, with most of the stars on a flat plane or disc.  Near the center of the galaxy is a bulge.  Most stars near the center are old stars, and most stars out on the branches are younger stars.</a:t>
            </a:r>
          </a:p>
          <a:p>
            <a:endParaRPr lang="en-US" sz="2400" dirty="0"/>
          </a:p>
          <a:p>
            <a:r>
              <a:rPr lang="en-US" sz="2400" dirty="0"/>
              <a:t>Video </a:t>
            </a:r>
            <a:r>
              <a:rPr lang="en-US" sz="2400" dirty="0">
                <a:hlinkClick r:id="rId2"/>
              </a:rPr>
              <a:t>Click Here</a:t>
            </a:r>
            <a:endParaRPr lang="en-US" sz="2400" dirty="0"/>
          </a:p>
        </p:txBody>
      </p:sp>
    </p:spTree>
    <p:extLst>
      <p:ext uri="{BB962C8B-B14F-4D97-AF65-F5344CB8AC3E}">
        <p14:creationId xmlns:p14="http://schemas.microsoft.com/office/powerpoint/2010/main" val="29346646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9CD3F-6E21-4820-BE68-EAD31BF0390D}"/>
              </a:ext>
            </a:extLst>
          </p:cNvPr>
          <p:cNvSpPr>
            <a:spLocks noGrp="1"/>
          </p:cNvSpPr>
          <p:nvPr>
            <p:ph type="title"/>
          </p:nvPr>
        </p:nvSpPr>
        <p:spPr/>
        <p:txBody>
          <a:bodyPr/>
          <a:lstStyle/>
          <a:p>
            <a:r>
              <a:rPr lang="en-US" dirty="0"/>
              <a:t>Groups and Clusters</a:t>
            </a:r>
          </a:p>
        </p:txBody>
      </p:sp>
      <p:sp>
        <p:nvSpPr>
          <p:cNvPr id="3" name="Content Placeholder 2">
            <a:extLst>
              <a:ext uri="{FF2B5EF4-FFF2-40B4-BE49-F238E27FC236}">
                <a16:creationId xmlns:a16="http://schemas.microsoft.com/office/drawing/2014/main" id="{F4E65413-5F7B-4948-8259-AAAC6BC81FC4}"/>
              </a:ext>
            </a:extLst>
          </p:cNvPr>
          <p:cNvSpPr>
            <a:spLocks noGrp="1"/>
          </p:cNvSpPr>
          <p:nvPr>
            <p:ph idx="1"/>
          </p:nvPr>
        </p:nvSpPr>
        <p:spPr/>
        <p:txBody>
          <a:bodyPr>
            <a:normAutofit/>
          </a:bodyPr>
          <a:lstStyle/>
          <a:p>
            <a:r>
              <a:rPr lang="en-US" sz="2400" dirty="0"/>
              <a:t>When 50 or less galaxies are gravitationally bound together they are called a Group</a:t>
            </a:r>
          </a:p>
          <a:p>
            <a:pPr lvl="1"/>
            <a:r>
              <a:rPr lang="en-US" sz="2000" dirty="0"/>
              <a:t>The Milky Way is part of what is called the Local Group</a:t>
            </a:r>
          </a:p>
          <a:p>
            <a:endParaRPr lang="en-US" sz="2400" dirty="0"/>
          </a:p>
          <a:p>
            <a:r>
              <a:rPr lang="en-US" sz="2400" dirty="0"/>
              <a:t>When more galaxies are held together it is called a Cluster.</a:t>
            </a:r>
          </a:p>
          <a:p>
            <a:endParaRPr lang="en-US" sz="2400" dirty="0"/>
          </a:p>
          <a:p>
            <a:r>
              <a:rPr lang="en-US" sz="2400" dirty="0"/>
              <a:t>A large grouping of galactic groups or clusters is called a Supercluster</a:t>
            </a:r>
          </a:p>
          <a:p>
            <a:pPr lvl="1"/>
            <a:r>
              <a:rPr lang="en-US" sz="2000" dirty="0"/>
              <a:t>They are considered the largest structures in the Universe</a:t>
            </a:r>
          </a:p>
        </p:txBody>
      </p:sp>
    </p:spTree>
    <p:extLst>
      <p:ext uri="{BB962C8B-B14F-4D97-AF65-F5344CB8AC3E}">
        <p14:creationId xmlns:p14="http://schemas.microsoft.com/office/powerpoint/2010/main" val="4171635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5390" y="423950"/>
            <a:ext cx="11222180" cy="5611090"/>
          </a:xfrm>
        </p:spPr>
      </p:pic>
      <p:sp>
        <p:nvSpPr>
          <p:cNvPr id="5" name="TextBox 4"/>
          <p:cNvSpPr txBox="1"/>
          <p:nvPr/>
        </p:nvSpPr>
        <p:spPr>
          <a:xfrm>
            <a:off x="1645920" y="6035040"/>
            <a:ext cx="1584857" cy="369332"/>
          </a:xfrm>
          <a:prstGeom prst="rect">
            <a:avLst/>
          </a:prstGeom>
          <a:noFill/>
        </p:spPr>
        <p:txBody>
          <a:bodyPr wrap="none" rtlCol="0">
            <a:spAutoFit/>
          </a:bodyPr>
          <a:lstStyle/>
          <a:p>
            <a:r>
              <a:rPr lang="en-US" dirty="0"/>
              <a:t>Red label is us!</a:t>
            </a:r>
          </a:p>
        </p:txBody>
      </p:sp>
    </p:spTree>
    <p:extLst>
      <p:ext uri="{BB962C8B-B14F-4D97-AF65-F5344CB8AC3E}">
        <p14:creationId xmlns:p14="http://schemas.microsoft.com/office/powerpoint/2010/main" val="3223779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D536A-A1B2-48BD-8A76-FCE4CDC10F88}"/>
              </a:ext>
            </a:extLst>
          </p:cNvPr>
          <p:cNvSpPr>
            <a:spLocks noGrp="1"/>
          </p:cNvSpPr>
          <p:nvPr>
            <p:ph type="title"/>
          </p:nvPr>
        </p:nvSpPr>
        <p:spPr/>
        <p:txBody>
          <a:bodyPr/>
          <a:lstStyle/>
          <a:p>
            <a:r>
              <a:rPr lang="en-US" dirty="0"/>
              <a:t>The “Protected” Earth</a:t>
            </a:r>
          </a:p>
        </p:txBody>
      </p:sp>
      <p:sp>
        <p:nvSpPr>
          <p:cNvPr id="3" name="Content Placeholder 2">
            <a:extLst>
              <a:ext uri="{FF2B5EF4-FFF2-40B4-BE49-F238E27FC236}">
                <a16:creationId xmlns:a16="http://schemas.microsoft.com/office/drawing/2014/main" id="{84051754-9F55-43CC-A2A1-669BCA13AB57}"/>
              </a:ext>
            </a:extLst>
          </p:cNvPr>
          <p:cNvSpPr>
            <a:spLocks noGrp="1"/>
          </p:cNvSpPr>
          <p:nvPr>
            <p:ph idx="1"/>
          </p:nvPr>
        </p:nvSpPr>
        <p:spPr/>
        <p:txBody>
          <a:bodyPr>
            <a:normAutofit/>
          </a:bodyPr>
          <a:lstStyle/>
          <a:p>
            <a:r>
              <a:rPr lang="en-US" sz="2400" dirty="0"/>
              <a:t>Our Earth has a number of layers of protection that shield us from harmful things in Space, layers in the atmosphere and the magnetosphere.</a:t>
            </a:r>
            <a:endParaRPr lang="en-US" sz="2200" dirty="0"/>
          </a:p>
          <a:p>
            <a:r>
              <a:rPr lang="en-US" sz="2200" dirty="0"/>
              <a:t>The layers of the atmosphere</a:t>
            </a:r>
          </a:p>
          <a:p>
            <a:pPr lvl="1"/>
            <a:r>
              <a:rPr lang="en-US" sz="2200" dirty="0"/>
              <a:t>Troposphere 0 to 12 km</a:t>
            </a:r>
          </a:p>
          <a:p>
            <a:pPr lvl="1"/>
            <a:r>
              <a:rPr lang="en-US" sz="2200" dirty="0"/>
              <a:t>Stratosphere 12 to 50 km</a:t>
            </a:r>
          </a:p>
          <a:p>
            <a:pPr lvl="1"/>
            <a:r>
              <a:rPr lang="en-US" sz="2200" dirty="0"/>
              <a:t>Mesosphere 50 to 80 km</a:t>
            </a:r>
          </a:p>
          <a:p>
            <a:pPr lvl="1"/>
            <a:r>
              <a:rPr lang="en-US" sz="2200" dirty="0"/>
              <a:t>Thermosphere 80 to 700 km</a:t>
            </a:r>
          </a:p>
          <a:p>
            <a:pPr lvl="1"/>
            <a:r>
              <a:rPr lang="en-US" sz="2200" dirty="0"/>
              <a:t>Exosphere 700 to 10,000 km</a:t>
            </a:r>
          </a:p>
        </p:txBody>
      </p:sp>
    </p:spTree>
    <p:extLst>
      <p:ext uri="{BB962C8B-B14F-4D97-AF65-F5344CB8AC3E}">
        <p14:creationId xmlns:p14="http://schemas.microsoft.com/office/powerpoint/2010/main" val="2148034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Atmospheric Layers</a:t>
            </a:r>
          </a:p>
        </p:txBody>
      </p:sp>
      <p:sp>
        <p:nvSpPr>
          <p:cNvPr id="3" name="Content Placeholder 2"/>
          <p:cNvSpPr>
            <a:spLocks noGrp="1"/>
          </p:cNvSpPr>
          <p:nvPr>
            <p:ph idx="1"/>
          </p:nvPr>
        </p:nvSpPr>
        <p:spPr/>
        <p:txBody>
          <a:bodyPr/>
          <a:lstStyle/>
          <a:p>
            <a:r>
              <a:rPr lang="en-US" sz="2400" u="sng" dirty="0"/>
              <a:t>Troposphere</a:t>
            </a:r>
            <a:r>
              <a:rPr lang="en-US" sz="2400" dirty="0"/>
              <a:t> – this layer is where we live, where we have weather, and where conventional aviation (airplanes) takes place</a:t>
            </a:r>
          </a:p>
          <a:p>
            <a:r>
              <a:rPr lang="en-US" sz="2400" u="sng" dirty="0"/>
              <a:t>Stratosphere</a:t>
            </a:r>
            <a:r>
              <a:rPr lang="en-US" sz="2400" dirty="0"/>
              <a:t> – this layer contains the ozone layer that absorbs UV radiation, preventing it from reaching Earth’s surface (and burning us)</a:t>
            </a:r>
          </a:p>
          <a:p>
            <a:r>
              <a:rPr lang="en-US" sz="2400" u="sng" dirty="0"/>
              <a:t>Mesosphere</a:t>
            </a:r>
            <a:r>
              <a:rPr lang="en-US" sz="2400" dirty="0"/>
              <a:t> – this layer is where most meteors burn up</a:t>
            </a:r>
          </a:p>
          <a:p>
            <a:r>
              <a:rPr lang="en-US" sz="2400" u="sng" dirty="0"/>
              <a:t>Thermosphere</a:t>
            </a:r>
            <a:r>
              <a:rPr lang="en-US" sz="2400" dirty="0"/>
              <a:t> – this layer is where the International Space Station orbits, it is also the layer where the Aurora Borealis and Aurora Australis appears</a:t>
            </a:r>
          </a:p>
          <a:p>
            <a:r>
              <a:rPr lang="en-US" sz="2400" u="sng" dirty="0"/>
              <a:t>Exosphere</a:t>
            </a:r>
            <a:r>
              <a:rPr lang="en-US" sz="2400" dirty="0"/>
              <a:t> – this layer is the outermost layer where most of our satellites orbit</a:t>
            </a:r>
          </a:p>
        </p:txBody>
      </p:sp>
    </p:spTree>
    <p:extLst>
      <p:ext uri="{BB962C8B-B14F-4D97-AF65-F5344CB8AC3E}">
        <p14:creationId xmlns:p14="http://schemas.microsoft.com/office/powerpoint/2010/main" val="27772112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Magnetosphere</a:t>
            </a:r>
          </a:p>
        </p:txBody>
      </p:sp>
      <p:sp>
        <p:nvSpPr>
          <p:cNvPr id="3" name="Content Placeholder 2"/>
          <p:cNvSpPr>
            <a:spLocks noGrp="1"/>
          </p:cNvSpPr>
          <p:nvPr>
            <p:ph idx="1"/>
          </p:nvPr>
        </p:nvSpPr>
        <p:spPr/>
        <p:txBody>
          <a:bodyPr>
            <a:normAutofit/>
          </a:bodyPr>
          <a:lstStyle/>
          <a:p>
            <a:r>
              <a:rPr lang="en-US" sz="2400" dirty="0"/>
              <a:t>Region of space surrounding the planet where charged particles are controlled by the magnetic field of the Earth</a:t>
            </a:r>
          </a:p>
          <a:p>
            <a:r>
              <a:rPr lang="en-US" sz="2400" dirty="0"/>
              <a:t>This magnetosphere protects the Earth from Cosmic Radiation coming from outer space.</a:t>
            </a:r>
          </a:p>
          <a:p>
            <a:r>
              <a:rPr lang="en-US" sz="2400" dirty="0"/>
              <a:t>It also deflects the particles sent out from solar flares, creating the Aurora Borealis in the Northern Hemisphere or Aurora Australis in the Southern Hemisphere</a:t>
            </a:r>
          </a:p>
          <a:p>
            <a:endParaRPr lang="en-US" sz="2400" dirty="0"/>
          </a:p>
          <a:p>
            <a:r>
              <a:rPr lang="en-US" sz="2400" dirty="0"/>
              <a:t>Video </a:t>
            </a:r>
            <a:r>
              <a:rPr lang="en-US" sz="2400" dirty="0">
                <a:hlinkClick r:id="rId2"/>
              </a:rPr>
              <a:t>Click Here</a:t>
            </a:r>
            <a:endParaRPr lang="en-US" sz="2400" dirty="0"/>
          </a:p>
        </p:txBody>
      </p:sp>
    </p:spTree>
    <p:extLst>
      <p:ext uri="{BB962C8B-B14F-4D97-AF65-F5344CB8AC3E}">
        <p14:creationId xmlns:p14="http://schemas.microsoft.com/office/powerpoint/2010/main" val="2872079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99C8F-C5BA-483C-A9B5-52302E58AF61}"/>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397B7C0D-B7A6-4639-AB02-1488F07009D5}"/>
              </a:ext>
            </a:extLst>
          </p:cNvPr>
          <p:cNvSpPr>
            <a:spLocks noGrp="1"/>
          </p:cNvSpPr>
          <p:nvPr>
            <p:ph idx="1"/>
          </p:nvPr>
        </p:nvSpPr>
        <p:spPr/>
        <p:txBody>
          <a:bodyPr>
            <a:normAutofit fontScale="92500" lnSpcReduction="20000"/>
          </a:bodyPr>
          <a:lstStyle/>
          <a:p>
            <a:r>
              <a:rPr lang="en-US" sz="2400" dirty="0"/>
              <a:t>As humans sought to describe their world, they observed the world around them, including the sky</a:t>
            </a:r>
          </a:p>
          <a:p>
            <a:endParaRPr lang="en-US" sz="2400" dirty="0"/>
          </a:p>
          <a:p>
            <a:r>
              <a:rPr lang="en-US" sz="2400" dirty="0"/>
              <a:t>It appears that the ground doesn’t move and everything moves around us through the skies.</a:t>
            </a:r>
          </a:p>
          <a:p>
            <a:endParaRPr lang="en-US" sz="2400" dirty="0"/>
          </a:p>
          <a:p>
            <a:r>
              <a:rPr lang="en-US" sz="2400" dirty="0"/>
              <a:t>This idea is known as </a:t>
            </a:r>
            <a:r>
              <a:rPr lang="en-US" sz="2400" dirty="0" err="1"/>
              <a:t>Geocentrism</a:t>
            </a:r>
            <a:r>
              <a:rPr lang="en-US" sz="2400" dirty="0"/>
              <a:t> or the Geocentric Model.  Geocentric meaning Earth (Geo) at the center of our universe, with the Sun, Moon, and Stars moving around the Earth.</a:t>
            </a:r>
          </a:p>
          <a:p>
            <a:endParaRPr lang="en-US" sz="2400" dirty="0"/>
          </a:p>
          <a:p>
            <a:r>
              <a:rPr lang="en-US" sz="2400" dirty="0"/>
              <a:t>This is also know as the Ptolemaic System, made popular by the 2</a:t>
            </a:r>
            <a:r>
              <a:rPr lang="en-US" sz="2400" baseline="30000" dirty="0"/>
              <a:t>nd</a:t>
            </a:r>
            <a:r>
              <a:rPr lang="en-US" sz="2400" dirty="0"/>
              <a:t> Century Astronomer, Ptolemy of Alexandria, in his book  </a:t>
            </a:r>
            <a:r>
              <a:rPr lang="en-US" sz="2400" i="1" dirty="0"/>
              <a:t>Almagest</a:t>
            </a:r>
            <a:r>
              <a:rPr lang="en-US" sz="2400" dirty="0"/>
              <a:t>.</a:t>
            </a:r>
          </a:p>
        </p:txBody>
      </p:sp>
    </p:spTree>
    <p:extLst>
      <p:ext uri="{BB962C8B-B14F-4D97-AF65-F5344CB8AC3E}">
        <p14:creationId xmlns:p14="http://schemas.microsoft.com/office/powerpoint/2010/main" val="5708566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D4B4B-7F3E-457E-89A5-879851FC9C0B}"/>
              </a:ext>
            </a:extLst>
          </p:cNvPr>
          <p:cNvSpPr>
            <a:spLocks noGrp="1"/>
          </p:cNvSpPr>
          <p:nvPr>
            <p:ph type="title"/>
          </p:nvPr>
        </p:nvSpPr>
        <p:spPr/>
        <p:txBody>
          <a:bodyPr/>
          <a:lstStyle/>
          <a:p>
            <a:r>
              <a:rPr lang="en-US" dirty="0"/>
              <a:t>Celestial Measurements</a:t>
            </a:r>
          </a:p>
        </p:txBody>
      </p:sp>
      <p:sp>
        <p:nvSpPr>
          <p:cNvPr id="3" name="Content Placeholder 2">
            <a:extLst>
              <a:ext uri="{FF2B5EF4-FFF2-40B4-BE49-F238E27FC236}">
                <a16:creationId xmlns:a16="http://schemas.microsoft.com/office/drawing/2014/main" id="{2CD093EB-655C-458A-A05F-1CAFE7AFE08C}"/>
              </a:ext>
            </a:extLst>
          </p:cNvPr>
          <p:cNvSpPr>
            <a:spLocks noGrp="1"/>
          </p:cNvSpPr>
          <p:nvPr>
            <p:ph idx="1"/>
          </p:nvPr>
        </p:nvSpPr>
        <p:spPr/>
        <p:txBody>
          <a:bodyPr>
            <a:normAutofit/>
          </a:bodyPr>
          <a:lstStyle/>
          <a:p>
            <a:r>
              <a:rPr lang="en-US" sz="2400" dirty="0"/>
              <a:t>For thousands of years human have been looking up at the sky using only their eyes.</a:t>
            </a:r>
          </a:p>
          <a:p>
            <a:r>
              <a:rPr lang="en-US" sz="2400" dirty="0"/>
              <a:t>We call this “Naked Eye” Observations</a:t>
            </a:r>
          </a:p>
        </p:txBody>
      </p:sp>
      <p:pic>
        <p:nvPicPr>
          <p:cNvPr id="5" name="Picture 4">
            <a:extLst>
              <a:ext uri="{FF2B5EF4-FFF2-40B4-BE49-F238E27FC236}">
                <a16:creationId xmlns:a16="http://schemas.microsoft.com/office/drawing/2014/main" id="{472DA7DA-CFE5-4119-A8DE-FC2797FC9DE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722364" y="2529840"/>
            <a:ext cx="3015996" cy="3783508"/>
          </a:xfrm>
          <a:prstGeom prst="rect">
            <a:avLst/>
          </a:prstGeom>
        </p:spPr>
      </p:pic>
    </p:spTree>
    <p:extLst>
      <p:ext uri="{BB962C8B-B14F-4D97-AF65-F5344CB8AC3E}">
        <p14:creationId xmlns:p14="http://schemas.microsoft.com/office/powerpoint/2010/main" val="29174375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D4B4B-7F3E-457E-89A5-879851FC9C0B}"/>
              </a:ext>
            </a:extLst>
          </p:cNvPr>
          <p:cNvSpPr>
            <a:spLocks noGrp="1"/>
          </p:cNvSpPr>
          <p:nvPr>
            <p:ph type="title"/>
          </p:nvPr>
        </p:nvSpPr>
        <p:spPr/>
        <p:txBody>
          <a:bodyPr/>
          <a:lstStyle/>
          <a:p>
            <a:r>
              <a:rPr lang="en-US" dirty="0"/>
              <a:t>Telescopes</a:t>
            </a:r>
          </a:p>
        </p:txBody>
      </p:sp>
      <p:sp>
        <p:nvSpPr>
          <p:cNvPr id="3" name="Content Placeholder 2">
            <a:extLst>
              <a:ext uri="{FF2B5EF4-FFF2-40B4-BE49-F238E27FC236}">
                <a16:creationId xmlns:a16="http://schemas.microsoft.com/office/drawing/2014/main" id="{2CD093EB-655C-458A-A05F-1CAFE7AFE08C}"/>
              </a:ext>
            </a:extLst>
          </p:cNvPr>
          <p:cNvSpPr>
            <a:spLocks noGrp="1"/>
          </p:cNvSpPr>
          <p:nvPr>
            <p:ph idx="1"/>
          </p:nvPr>
        </p:nvSpPr>
        <p:spPr/>
        <p:txBody>
          <a:bodyPr>
            <a:normAutofit/>
          </a:bodyPr>
          <a:lstStyle/>
          <a:p>
            <a:r>
              <a:rPr lang="en-US" sz="2400" dirty="0"/>
              <a:t>We don’t know who invented the telescope, but the first patent submitted for one was in 1608 by the Dutch lens maker Hans </a:t>
            </a:r>
            <a:r>
              <a:rPr lang="en-US" sz="2400" dirty="0" err="1"/>
              <a:t>Lippershey</a:t>
            </a:r>
            <a:r>
              <a:rPr lang="en-US" sz="2400" dirty="0"/>
              <a:t>.</a:t>
            </a:r>
          </a:p>
          <a:p>
            <a:endParaRPr lang="en-US" sz="2400" dirty="0"/>
          </a:p>
          <a:p>
            <a:r>
              <a:rPr lang="en-US" sz="2400" dirty="0"/>
              <a:t>The first telescopes were refracting telescopes because the light travels through a glass lens and is refracted(bent) by the lens.  Microscopes work the same way.</a:t>
            </a:r>
          </a:p>
          <a:p>
            <a:endParaRPr lang="en-US" sz="2400" dirty="0"/>
          </a:p>
          <a:p>
            <a:r>
              <a:rPr lang="en-US" sz="2400" dirty="0"/>
              <a:t>Galileo improved the telescope making one that had 3x magnification, eventually making one with 30x magnification</a:t>
            </a:r>
          </a:p>
        </p:txBody>
      </p:sp>
      <p:pic>
        <p:nvPicPr>
          <p:cNvPr id="5" name="Picture 4">
            <a:extLst>
              <a:ext uri="{FF2B5EF4-FFF2-40B4-BE49-F238E27FC236}">
                <a16:creationId xmlns:a16="http://schemas.microsoft.com/office/drawing/2014/main" id="{8CA6C6B7-5053-46FD-81DA-6185C3DAFC4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9799318" y="4648198"/>
            <a:ext cx="1828804" cy="1584963"/>
          </a:xfrm>
          <a:prstGeom prst="rect">
            <a:avLst/>
          </a:prstGeom>
        </p:spPr>
      </p:pic>
    </p:spTree>
    <p:extLst>
      <p:ext uri="{BB962C8B-B14F-4D97-AF65-F5344CB8AC3E}">
        <p14:creationId xmlns:p14="http://schemas.microsoft.com/office/powerpoint/2010/main" val="15097456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Telescopes</a:t>
            </a:r>
          </a:p>
        </p:txBody>
      </p:sp>
      <p:sp>
        <p:nvSpPr>
          <p:cNvPr id="3" name="Content Placeholder 2"/>
          <p:cNvSpPr>
            <a:spLocks noGrp="1"/>
          </p:cNvSpPr>
          <p:nvPr>
            <p:ph idx="1"/>
          </p:nvPr>
        </p:nvSpPr>
        <p:spPr/>
        <p:txBody>
          <a:bodyPr>
            <a:normAutofit/>
          </a:bodyPr>
          <a:lstStyle/>
          <a:p>
            <a:r>
              <a:rPr lang="en-US" sz="2400" dirty="0"/>
              <a:t>Isaac Newton invented a reflecting telescope, which uses mirrors instead of a lens.</a:t>
            </a:r>
          </a:p>
          <a:p>
            <a:endParaRPr lang="en-US" sz="2400" dirty="0"/>
          </a:p>
          <a:p>
            <a:r>
              <a:rPr lang="en-US" sz="2400" dirty="0"/>
              <a:t>When light travels through a lens it can suffer from chromatic aberrations, meaning as the light bends some of the colors are distorted.</a:t>
            </a:r>
          </a:p>
          <a:p>
            <a:endParaRPr lang="en-US" sz="2400" dirty="0"/>
          </a:p>
          <a:p>
            <a:r>
              <a:rPr lang="en-US" sz="2400" dirty="0"/>
              <a:t>Reflecting telescopes simply reflect the light off of curved mirrors eliminating that chromatic aberration</a:t>
            </a:r>
          </a:p>
          <a:p>
            <a:endParaRPr lang="en-US" sz="2400" dirty="0"/>
          </a:p>
        </p:txBody>
      </p:sp>
    </p:spTree>
    <p:extLst>
      <p:ext uri="{BB962C8B-B14F-4D97-AF65-F5344CB8AC3E}">
        <p14:creationId xmlns:p14="http://schemas.microsoft.com/office/powerpoint/2010/main" val="12173874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D4B4B-7F3E-457E-89A5-879851FC9C0B}"/>
              </a:ext>
            </a:extLst>
          </p:cNvPr>
          <p:cNvSpPr>
            <a:spLocks noGrp="1"/>
          </p:cNvSpPr>
          <p:nvPr>
            <p:ph type="title"/>
          </p:nvPr>
        </p:nvSpPr>
        <p:spPr/>
        <p:txBody>
          <a:bodyPr/>
          <a:lstStyle/>
          <a:p>
            <a:r>
              <a:rPr lang="en-US" dirty="0"/>
              <a:t>Space Telescopes</a:t>
            </a:r>
          </a:p>
        </p:txBody>
      </p:sp>
      <p:sp>
        <p:nvSpPr>
          <p:cNvPr id="3" name="Content Placeholder 2">
            <a:extLst>
              <a:ext uri="{FF2B5EF4-FFF2-40B4-BE49-F238E27FC236}">
                <a16:creationId xmlns:a16="http://schemas.microsoft.com/office/drawing/2014/main" id="{2CD093EB-655C-458A-A05F-1CAFE7AFE08C}"/>
              </a:ext>
            </a:extLst>
          </p:cNvPr>
          <p:cNvSpPr>
            <a:spLocks noGrp="1"/>
          </p:cNvSpPr>
          <p:nvPr>
            <p:ph idx="1"/>
          </p:nvPr>
        </p:nvSpPr>
        <p:spPr/>
        <p:txBody>
          <a:bodyPr>
            <a:noAutofit/>
          </a:bodyPr>
          <a:lstStyle/>
          <a:p>
            <a:r>
              <a:rPr lang="en-US" sz="2400" dirty="0"/>
              <a:t>While we have a number of large telescopes currently working on Earth, they can’t observe everything that we would like.</a:t>
            </a:r>
          </a:p>
          <a:p>
            <a:r>
              <a:rPr lang="en-US" sz="2400" dirty="0"/>
              <a:t>Our atmosphere distorts certain wavelengths of light making it impossible to get a clear picture from Earth.</a:t>
            </a:r>
          </a:p>
          <a:p>
            <a:r>
              <a:rPr lang="en-US" sz="2400" dirty="0"/>
              <a:t>To combat this, we have sent telescopes into space where we don’t have to worry about the atmosphere.</a:t>
            </a:r>
          </a:p>
          <a:p>
            <a:r>
              <a:rPr lang="en-US" sz="2400" dirty="0"/>
              <a:t>While NASA has many telescopes in space, its main one is the Hubble Space Telescope, it has been in orbit since 1990.</a:t>
            </a:r>
          </a:p>
          <a:p>
            <a:r>
              <a:rPr lang="en-US" sz="2400" dirty="0"/>
              <a:t>The Hubble Telescope has greatly revolutionized our understanding of the cosmos with its ability to see more than we ever could.</a:t>
            </a:r>
          </a:p>
        </p:txBody>
      </p:sp>
    </p:spTree>
    <p:extLst>
      <p:ext uri="{BB962C8B-B14F-4D97-AF65-F5344CB8AC3E}">
        <p14:creationId xmlns:p14="http://schemas.microsoft.com/office/powerpoint/2010/main" val="26060733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88B04-36C9-4ADA-ABA4-7307C7F71E23}"/>
              </a:ext>
            </a:extLst>
          </p:cNvPr>
          <p:cNvSpPr>
            <a:spLocks noGrp="1"/>
          </p:cNvSpPr>
          <p:nvPr>
            <p:ph type="title"/>
          </p:nvPr>
        </p:nvSpPr>
        <p:spPr/>
        <p:txBody>
          <a:bodyPr/>
          <a:lstStyle/>
          <a:p>
            <a:r>
              <a:rPr lang="en-US" dirty="0"/>
              <a:t>Hubble Ultra Deep Field</a:t>
            </a:r>
          </a:p>
        </p:txBody>
      </p:sp>
      <p:pic>
        <p:nvPicPr>
          <p:cNvPr id="5" name="Content Placeholder 4">
            <a:extLst>
              <a:ext uri="{FF2B5EF4-FFF2-40B4-BE49-F238E27FC236}">
                <a16:creationId xmlns:a16="http://schemas.microsoft.com/office/drawing/2014/main" id="{67C89233-7511-47BA-915F-68194F371E8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97357" y="1846263"/>
            <a:ext cx="4448056" cy="4430681"/>
          </a:xfrm>
        </p:spPr>
      </p:pic>
      <p:sp>
        <p:nvSpPr>
          <p:cNvPr id="6" name="TextBox 5">
            <a:extLst>
              <a:ext uri="{FF2B5EF4-FFF2-40B4-BE49-F238E27FC236}">
                <a16:creationId xmlns:a16="http://schemas.microsoft.com/office/drawing/2014/main" id="{068CD087-0C96-4CF6-8C1E-433367D21FF8}"/>
              </a:ext>
            </a:extLst>
          </p:cNvPr>
          <p:cNvSpPr txBox="1"/>
          <p:nvPr/>
        </p:nvSpPr>
        <p:spPr>
          <a:xfrm>
            <a:off x="8494644" y="5367130"/>
            <a:ext cx="2352119" cy="369332"/>
          </a:xfrm>
          <a:prstGeom prst="rect">
            <a:avLst/>
          </a:prstGeom>
          <a:noFill/>
        </p:spPr>
        <p:txBody>
          <a:bodyPr wrap="none" rtlCol="0">
            <a:spAutoFit/>
          </a:bodyPr>
          <a:lstStyle/>
          <a:p>
            <a:r>
              <a:rPr lang="en-US" dirty="0"/>
              <a:t>Those dots are galaxies</a:t>
            </a:r>
          </a:p>
        </p:txBody>
      </p:sp>
    </p:spTree>
    <p:extLst>
      <p:ext uri="{BB962C8B-B14F-4D97-AF65-F5344CB8AC3E}">
        <p14:creationId xmlns:p14="http://schemas.microsoft.com/office/powerpoint/2010/main" val="32753333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D4B4B-7F3E-457E-89A5-879851FC9C0B}"/>
              </a:ext>
            </a:extLst>
          </p:cNvPr>
          <p:cNvSpPr>
            <a:spLocks noGrp="1"/>
          </p:cNvSpPr>
          <p:nvPr>
            <p:ph type="title"/>
          </p:nvPr>
        </p:nvSpPr>
        <p:spPr/>
        <p:txBody>
          <a:bodyPr/>
          <a:lstStyle/>
          <a:p>
            <a:r>
              <a:rPr lang="en-US" dirty="0"/>
              <a:t>Interferometry</a:t>
            </a:r>
          </a:p>
        </p:txBody>
      </p:sp>
      <p:sp>
        <p:nvSpPr>
          <p:cNvPr id="3" name="Content Placeholder 2">
            <a:extLst>
              <a:ext uri="{FF2B5EF4-FFF2-40B4-BE49-F238E27FC236}">
                <a16:creationId xmlns:a16="http://schemas.microsoft.com/office/drawing/2014/main" id="{2CD093EB-655C-458A-A05F-1CAFE7AFE08C}"/>
              </a:ext>
            </a:extLst>
          </p:cNvPr>
          <p:cNvSpPr>
            <a:spLocks noGrp="1"/>
          </p:cNvSpPr>
          <p:nvPr>
            <p:ph idx="1"/>
          </p:nvPr>
        </p:nvSpPr>
        <p:spPr/>
        <p:txBody>
          <a:bodyPr>
            <a:normAutofit/>
          </a:bodyPr>
          <a:lstStyle/>
          <a:p>
            <a:r>
              <a:rPr lang="en-US" sz="2400" dirty="0"/>
              <a:t>An interferometer is a group or array of telescopes that work together to provide higher resolution images of astronomical objects.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439" y="3372984"/>
            <a:ext cx="4265507" cy="2604484"/>
          </a:xfrm>
          <a:prstGeom prst="rect">
            <a:avLst/>
          </a:prstGeom>
        </p:spPr>
      </p:pic>
    </p:spTree>
    <p:extLst>
      <p:ext uri="{BB962C8B-B14F-4D97-AF65-F5344CB8AC3E}">
        <p14:creationId xmlns:p14="http://schemas.microsoft.com/office/powerpoint/2010/main" val="27967435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CB41A-EDA6-4587-8A78-F0B882E45607}"/>
              </a:ext>
            </a:extLst>
          </p:cNvPr>
          <p:cNvSpPr>
            <a:spLocks noGrp="1"/>
          </p:cNvSpPr>
          <p:nvPr>
            <p:ph type="title"/>
          </p:nvPr>
        </p:nvSpPr>
        <p:spPr/>
        <p:txBody>
          <a:bodyPr/>
          <a:lstStyle/>
          <a:p>
            <a:r>
              <a:rPr lang="en-US" dirty="0"/>
              <a:t>Distance in Space</a:t>
            </a:r>
          </a:p>
        </p:txBody>
      </p:sp>
      <p:sp>
        <p:nvSpPr>
          <p:cNvPr id="3" name="Content Placeholder 2">
            <a:extLst>
              <a:ext uri="{FF2B5EF4-FFF2-40B4-BE49-F238E27FC236}">
                <a16:creationId xmlns:a16="http://schemas.microsoft.com/office/drawing/2014/main" id="{EB5D8CBC-AEE2-4EFC-BC3B-471D2B0B0CAD}"/>
              </a:ext>
            </a:extLst>
          </p:cNvPr>
          <p:cNvSpPr>
            <a:spLocks noGrp="1"/>
          </p:cNvSpPr>
          <p:nvPr>
            <p:ph idx="1"/>
          </p:nvPr>
        </p:nvSpPr>
        <p:spPr/>
        <p:txBody>
          <a:bodyPr>
            <a:normAutofit/>
          </a:bodyPr>
          <a:lstStyle/>
          <a:p>
            <a:r>
              <a:rPr lang="en-US" sz="2400" dirty="0"/>
              <a:t>Since everything is so far apart in space it doesn’t make sense to use the same units of length to measure as we do on Earth, like feet, meters, miles, and km.</a:t>
            </a:r>
          </a:p>
          <a:p>
            <a:r>
              <a:rPr lang="en-US" sz="2400" dirty="0"/>
              <a:t>We use light years (</a:t>
            </a:r>
            <a:r>
              <a:rPr lang="en-US" sz="2400" dirty="0" err="1"/>
              <a:t>ly</a:t>
            </a:r>
            <a:r>
              <a:rPr lang="en-US" sz="2400" dirty="0"/>
              <a:t>), or the distance that light can travel in a year, even though it sounds like a measure of time.</a:t>
            </a:r>
          </a:p>
          <a:p>
            <a:r>
              <a:rPr lang="en-US" sz="2400" dirty="0"/>
              <a:t>Since light travels at 300,000,000 meters every second (186,000 miles per second) a light year is equal to 9.5 x 10</a:t>
            </a:r>
            <a:r>
              <a:rPr lang="en-US" sz="2400" baseline="30000" dirty="0"/>
              <a:t>12</a:t>
            </a:r>
            <a:r>
              <a:rPr lang="en-US" sz="2400" dirty="0"/>
              <a:t> km (nearly 6 trillion miles).</a:t>
            </a:r>
          </a:p>
          <a:p>
            <a:r>
              <a:rPr lang="en-US" sz="2400" dirty="0"/>
              <a:t>The sun is 93 million miles away or 8 light minutes.  It takes 8 minutes for the light from the Sun to reach Earth.</a:t>
            </a:r>
          </a:p>
        </p:txBody>
      </p:sp>
    </p:spTree>
    <p:extLst>
      <p:ext uri="{BB962C8B-B14F-4D97-AF65-F5344CB8AC3E}">
        <p14:creationId xmlns:p14="http://schemas.microsoft.com/office/powerpoint/2010/main" val="27869558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CB41A-EDA6-4587-8A78-F0B882E45607}"/>
              </a:ext>
            </a:extLst>
          </p:cNvPr>
          <p:cNvSpPr>
            <a:spLocks noGrp="1"/>
          </p:cNvSpPr>
          <p:nvPr>
            <p:ph type="title"/>
          </p:nvPr>
        </p:nvSpPr>
        <p:spPr/>
        <p:txBody>
          <a:bodyPr/>
          <a:lstStyle/>
          <a:p>
            <a:r>
              <a:rPr lang="en-US" dirty="0"/>
              <a:t>Distance in Space</a:t>
            </a:r>
          </a:p>
        </p:txBody>
      </p:sp>
      <p:sp>
        <p:nvSpPr>
          <p:cNvPr id="3" name="Content Placeholder 2">
            <a:extLst>
              <a:ext uri="{FF2B5EF4-FFF2-40B4-BE49-F238E27FC236}">
                <a16:creationId xmlns:a16="http://schemas.microsoft.com/office/drawing/2014/main" id="{EB5D8CBC-AEE2-4EFC-BC3B-471D2B0B0CAD}"/>
              </a:ext>
            </a:extLst>
          </p:cNvPr>
          <p:cNvSpPr>
            <a:spLocks noGrp="1"/>
          </p:cNvSpPr>
          <p:nvPr>
            <p:ph idx="1"/>
          </p:nvPr>
        </p:nvSpPr>
        <p:spPr/>
        <p:txBody>
          <a:bodyPr>
            <a:normAutofit/>
          </a:bodyPr>
          <a:lstStyle/>
          <a:p>
            <a:r>
              <a:rPr lang="en-US" sz="2400" dirty="0"/>
              <a:t>A Parsec (pc) is another large unit of distance that is sometimes used in astronomy.</a:t>
            </a:r>
          </a:p>
          <a:p>
            <a:endParaRPr lang="en-US" sz="2400" dirty="0"/>
          </a:p>
          <a:p>
            <a:r>
              <a:rPr lang="en-US" sz="2400" dirty="0"/>
              <a:t>1 parsec equals 3.26 light years, or roughly 31 trillion km or 19 trillion miles</a:t>
            </a:r>
          </a:p>
        </p:txBody>
      </p:sp>
    </p:spTree>
    <p:extLst>
      <p:ext uri="{BB962C8B-B14F-4D97-AF65-F5344CB8AC3E}">
        <p14:creationId xmlns:p14="http://schemas.microsoft.com/office/powerpoint/2010/main" val="36856935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2B37-199C-4FC4-9EC9-F468EBD1D933}"/>
              </a:ext>
            </a:extLst>
          </p:cNvPr>
          <p:cNvSpPr>
            <a:spLocks noGrp="1"/>
          </p:cNvSpPr>
          <p:nvPr>
            <p:ph type="title"/>
          </p:nvPr>
        </p:nvSpPr>
        <p:spPr/>
        <p:txBody>
          <a:bodyPr/>
          <a:lstStyle/>
          <a:p>
            <a:r>
              <a:rPr lang="en-US" dirty="0"/>
              <a:t>Observing Light</a:t>
            </a:r>
          </a:p>
        </p:txBody>
      </p:sp>
      <p:sp>
        <p:nvSpPr>
          <p:cNvPr id="3" name="Content Placeholder 2">
            <a:extLst>
              <a:ext uri="{FF2B5EF4-FFF2-40B4-BE49-F238E27FC236}">
                <a16:creationId xmlns:a16="http://schemas.microsoft.com/office/drawing/2014/main" id="{E7A0054F-A523-476F-8310-C1679CE416BF}"/>
              </a:ext>
            </a:extLst>
          </p:cNvPr>
          <p:cNvSpPr>
            <a:spLocks noGrp="1"/>
          </p:cNvSpPr>
          <p:nvPr>
            <p:ph idx="1"/>
          </p:nvPr>
        </p:nvSpPr>
        <p:spPr/>
        <p:txBody>
          <a:bodyPr>
            <a:normAutofit/>
          </a:bodyPr>
          <a:lstStyle/>
          <a:p>
            <a:r>
              <a:rPr lang="en-US" sz="2400" dirty="0"/>
              <a:t>Everything we look for in astronomy is some kind of light.</a:t>
            </a:r>
          </a:p>
          <a:p>
            <a:r>
              <a:rPr lang="en-US" sz="2400" dirty="0"/>
              <a:t>While our eyes can see visible light, there are many more types, or wavelengths of light.</a:t>
            </a:r>
          </a:p>
          <a:p>
            <a:r>
              <a:rPr lang="en-US" sz="2400" dirty="0"/>
              <a:t>They are, in order from longest wavelength to shortest or least to most energy:</a:t>
            </a:r>
          </a:p>
          <a:p>
            <a:pPr lvl="1"/>
            <a:r>
              <a:rPr lang="en-US" sz="2200" dirty="0"/>
              <a:t>Radio waves, Microwaves, Infrared, Visible, Ultra-Violet, X-Rays, Gamma Rays, Cosmic Rays</a:t>
            </a:r>
          </a:p>
          <a:p>
            <a:r>
              <a:rPr lang="en-US" sz="2400" dirty="0"/>
              <a:t>Being able to observe different types of light gives us different types of information.</a:t>
            </a:r>
          </a:p>
          <a:p>
            <a:r>
              <a:rPr lang="en-US" sz="2400" dirty="0"/>
              <a:t>Video </a:t>
            </a:r>
            <a:r>
              <a:rPr lang="en-US" sz="2400" dirty="0">
                <a:hlinkClick r:id="rId2"/>
              </a:rPr>
              <a:t>Click Here</a:t>
            </a:r>
            <a:endParaRPr lang="en-US" sz="2400" dirty="0"/>
          </a:p>
        </p:txBody>
      </p:sp>
    </p:spTree>
    <p:extLst>
      <p:ext uri="{BB962C8B-B14F-4D97-AF65-F5344CB8AC3E}">
        <p14:creationId xmlns:p14="http://schemas.microsoft.com/office/powerpoint/2010/main" val="37899210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2B37-199C-4FC4-9EC9-F468EBD1D933}"/>
              </a:ext>
            </a:extLst>
          </p:cNvPr>
          <p:cNvSpPr>
            <a:spLocks noGrp="1"/>
          </p:cNvSpPr>
          <p:nvPr>
            <p:ph type="title"/>
          </p:nvPr>
        </p:nvSpPr>
        <p:spPr/>
        <p:txBody>
          <a:bodyPr/>
          <a:lstStyle/>
          <a:p>
            <a:r>
              <a:rPr lang="en-US" dirty="0"/>
              <a:t>Observing Light</a:t>
            </a:r>
          </a:p>
        </p:txBody>
      </p:sp>
      <p:sp>
        <p:nvSpPr>
          <p:cNvPr id="3" name="Content Placeholder 2">
            <a:extLst>
              <a:ext uri="{FF2B5EF4-FFF2-40B4-BE49-F238E27FC236}">
                <a16:creationId xmlns:a16="http://schemas.microsoft.com/office/drawing/2014/main" id="{E7A0054F-A523-476F-8310-C1679CE416BF}"/>
              </a:ext>
            </a:extLst>
          </p:cNvPr>
          <p:cNvSpPr>
            <a:spLocks noGrp="1"/>
          </p:cNvSpPr>
          <p:nvPr>
            <p:ph idx="1"/>
          </p:nvPr>
        </p:nvSpPr>
        <p:spPr/>
        <p:txBody>
          <a:bodyPr>
            <a:normAutofit/>
          </a:bodyPr>
          <a:lstStyle/>
          <a:p>
            <a:r>
              <a:rPr lang="en-US" sz="2400" dirty="0"/>
              <a:t>Another thing we look at when observing light is the color, and not just the color that we can see.</a:t>
            </a:r>
          </a:p>
          <a:p>
            <a:r>
              <a:rPr lang="en-US" sz="2400" dirty="0"/>
              <a:t>Every chemical element gives off certain colors of light when it is energized.  Each element has its own set of colors called a spectra (basically its fingerprint).</a:t>
            </a:r>
          </a:p>
          <a:p>
            <a:r>
              <a:rPr lang="en-US" sz="2400" dirty="0"/>
              <a:t>While we can’t see this light pattern with our eyes we have instruments that can, first by separating the light by shining it through a prism and then analyzing it.</a:t>
            </a:r>
          </a:p>
          <a:p>
            <a:r>
              <a:rPr lang="en-US" sz="2400" dirty="0"/>
              <a:t>By looking at patterns of the light colors, we can determine which elements are present in a star or planet, and by how much based on the intensity of the color patterns.  This is how we know what everything is made of in space.</a:t>
            </a:r>
          </a:p>
        </p:txBody>
      </p:sp>
      <p:pic>
        <p:nvPicPr>
          <p:cNvPr id="5" name="Picture 4" descr="HEmit"/>
          <p:cNvPicPr>
            <a:picLocks noChangeAspect="1" noChangeArrowheads="1"/>
          </p:cNvPicPr>
          <p:nvPr/>
        </p:nvPicPr>
        <p:blipFill>
          <a:blip r:embed="rId2">
            <a:extLst>
              <a:ext uri="{28A0092B-C50C-407E-A947-70E740481C1C}">
                <a14:useLocalDpi xmlns:a14="http://schemas.microsoft.com/office/drawing/2010/main" val="0"/>
              </a:ext>
            </a:extLst>
          </a:blip>
          <a:srcRect l="2884" r="3395" b="84622"/>
          <a:stretch>
            <a:fillRect/>
          </a:stretch>
        </p:blipFill>
        <p:spPr bwMode="auto">
          <a:xfrm>
            <a:off x="5593724" y="707181"/>
            <a:ext cx="495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77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18B8A-E80B-4EF6-9A23-6D60697F6F64}"/>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9842FCF9-A209-4A9A-A9DA-255E26C1C0FB}"/>
              </a:ext>
            </a:extLst>
          </p:cNvPr>
          <p:cNvSpPr>
            <a:spLocks noGrp="1"/>
          </p:cNvSpPr>
          <p:nvPr>
            <p:ph idx="1"/>
          </p:nvPr>
        </p:nvSpPr>
        <p:spPr/>
        <p:txBody>
          <a:bodyPr>
            <a:normAutofit/>
          </a:bodyPr>
          <a:lstStyle/>
          <a:p>
            <a:r>
              <a:rPr lang="en-US" sz="2400" dirty="0"/>
              <a:t>During the Middle Ages, Astronomy flourished in the Islamic world, while not much was happening in Europe.</a:t>
            </a:r>
          </a:p>
          <a:p>
            <a:pPr lvl="1"/>
            <a:r>
              <a:rPr lang="en-US" sz="2200" dirty="0"/>
              <a:t>The Andromeda Galaxy was discovered</a:t>
            </a:r>
          </a:p>
          <a:p>
            <a:pPr lvl="1"/>
            <a:r>
              <a:rPr lang="en-US" sz="2200" dirty="0"/>
              <a:t>SN 1006 Supernova was observed</a:t>
            </a:r>
          </a:p>
          <a:p>
            <a:pPr lvl="1"/>
            <a:r>
              <a:rPr lang="en-US" sz="2200" dirty="0"/>
              <a:t>A number of stars have Arabic names because of their discovery during this time.</a:t>
            </a:r>
          </a:p>
        </p:txBody>
      </p:sp>
    </p:spTree>
    <p:extLst>
      <p:ext uri="{BB962C8B-B14F-4D97-AF65-F5344CB8AC3E}">
        <p14:creationId xmlns:p14="http://schemas.microsoft.com/office/powerpoint/2010/main" val="15158793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2B37-199C-4FC4-9EC9-F468EBD1D933}"/>
              </a:ext>
            </a:extLst>
          </p:cNvPr>
          <p:cNvSpPr>
            <a:spLocks noGrp="1"/>
          </p:cNvSpPr>
          <p:nvPr>
            <p:ph type="title"/>
          </p:nvPr>
        </p:nvSpPr>
        <p:spPr/>
        <p:txBody>
          <a:bodyPr/>
          <a:lstStyle/>
          <a:p>
            <a:r>
              <a:rPr lang="en-US" dirty="0"/>
              <a:t>Doppler Effect</a:t>
            </a:r>
          </a:p>
        </p:txBody>
      </p:sp>
      <p:sp>
        <p:nvSpPr>
          <p:cNvPr id="3" name="Content Placeholder 2">
            <a:extLst>
              <a:ext uri="{FF2B5EF4-FFF2-40B4-BE49-F238E27FC236}">
                <a16:creationId xmlns:a16="http://schemas.microsoft.com/office/drawing/2014/main" id="{E7A0054F-A523-476F-8310-C1679CE416BF}"/>
              </a:ext>
            </a:extLst>
          </p:cNvPr>
          <p:cNvSpPr>
            <a:spLocks noGrp="1"/>
          </p:cNvSpPr>
          <p:nvPr>
            <p:ph idx="1"/>
          </p:nvPr>
        </p:nvSpPr>
        <p:spPr/>
        <p:txBody>
          <a:bodyPr>
            <a:noAutofit/>
          </a:bodyPr>
          <a:lstStyle/>
          <a:p>
            <a:r>
              <a:rPr lang="en-US" sz="2400" dirty="0"/>
              <a:t>We have noticed that when a wave source is moving the wavelengths of the waves are different when it is moving towards or away from an observer.  This is why an ambulance siren sounds different as it comes near you and then moves away from you.</a:t>
            </a:r>
          </a:p>
          <a:p>
            <a:r>
              <a:rPr lang="en-US" sz="2400" dirty="0"/>
              <a:t>It works with light also, as the light sources is moving the colors of the light shift towards either the red end or the blue end.  We call this Red Shift or Blue Shift in astronomy.</a:t>
            </a:r>
          </a:p>
          <a:p>
            <a:r>
              <a:rPr lang="en-US" sz="2400" dirty="0"/>
              <a:t>Red shifting happens as the source of the light is moving away, and blue shifting is when the source is moving towards the observer.</a:t>
            </a:r>
          </a:p>
          <a:p>
            <a:r>
              <a:rPr lang="en-US" sz="2400" dirty="0"/>
              <a:t>This allows us to determine if something is moving in space and which way it is going.</a:t>
            </a:r>
          </a:p>
        </p:txBody>
      </p:sp>
    </p:spTree>
    <p:extLst>
      <p:ext uri="{BB962C8B-B14F-4D97-AF65-F5344CB8AC3E}">
        <p14:creationId xmlns:p14="http://schemas.microsoft.com/office/powerpoint/2010/main" val="7122007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E4689-F155-4669-BF5E-4208E686C5AE}"/>
              </a:ext>
            </a:extLst>
          </p:cNvPr>
          <p:cNvSpPr>
            <a:spLocks noGrp="1"/>
          </p:cNvSpPr>
          <p:nvPr>
            <p:ph type="title"/>
          </p:nvPr>
        </p:nvSpPr>
        <p:spPr/>
        <p:txBody>
          <a:bodyPr>
            <a:normAutofit/>
          </a:bodyPr>
          <a:lstStyle/>
          <a:p>
            <a:r>
              <a:rPr lang="en-US" sz="7200" dirty="0"/>
              <a:t>STOP HERE</a:t>
            </a:r>
          </a:p>
        </p:txBody>
      </p:sp>
      <p:sp>
        <p:nvSpPr>
          <p:cNvPr id="3" name="Content Placeholder 2">
            <a:extLst>
              <a:ext uri="{FF2B5EF4-FFF2-40B4-BE49-F238E27FC236}">
                <a16:creationId xmlns:a16="http://schemas.microsoft.com/office/drawing/2014/main" id="{FC14ABC9-EF8A-47C0-A51C-0E8D7433F299}"/>
              </a:ext>
            </a:extLst>
          </p:cNvPr>
          <p:cNvSpPr>
            <a:spLocks noGrp="1"/>
          </p:cNvSpPr>
          <p:nvPr>
            <p:ph idx="1"/>
          </p:nvPr>
        </p:nvSpPr>
        <p:spPr/>
        <p:txBody>
          <a:bodyPr>
            <a:normAutofit/>
          </a:bodyPr>
          <a:lstStyle/>
          <a:p>
            <a:pPr algn="ctr"/>
            <a:r>
              <a:rPr lang="en-US" sz="4000" dirty="0"/>
              <a:t>Stop here and get the quick check sheet for the Galaxies section from your teacher, and answer the questions using your packet.</a:t>
            </a:r>
          </a:p>
        </p:txBody>
      </p:sp>
    </p:spTree>
    <p:extLst>
      <p:ext uri="{BB962C8B-B14F-4D97-AF65-F5344CB8AC3E}">
        <p14:creationId xmlns:p14="http://schemas.microsoft.com/office/powerpoint/2010/main" val="37034691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6A1A7-ABE9-4519-939E-0CF128823FF2}"/>
              </a:ext>
            </a:extLst>
          </p:cNvPr>
          <p:cNvSpPr>
            <a:spLocks noGrp="1"/>
          </p:cNvSpPr>
          <p:nvPr>
            <p:ph type="title"/>
          </p:nvPr>
        </p:nvSpPr>
        <p:spPr/>
        <p:txBody>
          <a:bodyPr/>
          <a:lstStyle/>
          <a:p>
            <a:r>
              <a:rPr lang="en-US" dirty="0"/>
              <a:t>Space Travel</a:t>
            </a:r>
          </a:p>
        </p:txBody>
      </p:sp>
      <p:sp>
        <p:nvSpPr>
          <p:cNvPr id="3" name="Content Placeholder 2">
            <a:extLst>
              <a:ext uri="{FF2B5EF4-FFF2-40B4-BE49-F238E27FC236}">
                <a16:creationId xmlns:a16="http://schemas.microsoft.com/office/drawing/2014/main" id="{49FAADC4-AC9E-4F03-B1C5-21DDF9D24A73}"/>
              </a:ext>
            </a:extLst>
          </p:cNvPr>
          <p:cNvSpPr>
            <a:spLocks noGrp="1"/>
          </p:cNvSpPr>
          <p:nvPr>
            <p:ph idx="1"/>
          </p:nvPr>
        </p:nvSpPr>
        <p:spPr/>
        <p:txBody>
          <a:bodyPr>
            <a:noAutofit/>
          </a:bodyPr>
          <a:lstStyle/>
          <a:p>
            <a:r>
              <a:rPr lang="en-US" sz="2400" dirty="0"/>
              <a:t>We started sending animals into space in the 1940’s, starting with fruit flies.</a:t>
            </a:r>
          </a:p>
          <a:p>
            <a:r>
              <a:rPr lang="en-US" sz="2400" dirty="0"/>
              <a:t>After that we progressed to other animals before humans</a:t>
            </a:r>
          </a:p>
          <a:p>
            <a:r>
              <a:rPr lang="en-US" sz="2400" dirty="0"/>
              <a:t>The first human in space was the Soviet cosmonaut Yuri Gagarin in 1961.</a:t>
            </a:r>
          </a:p>
          <a:p>
            <a:r>
              <a:rPr lang="en-US" sz="2400" dirty="0"/>
              <a:t>The first American in space was Alan Shepard later that same year.</a:t>
            </a:r>
          </a:p>
          <a:p>
            <a:r>
              <a:rPr lang="en-US" sz="2400" dirty="0"/>
              <a:t>The first American in orbit was John Glenn in 1962.</a:t>
            </a:r>
          </a:p>
          <a:p>
            <a:r>
              <a:rPr lang="en-US" sz="2400" dirty="0"/>
              <a:t>President John F Kennedy set a goal of putting a man on the Moon and returning him to Earth by the end of the 1960’s.</a:t>
            </a:r>
          </a:p>
          <a:p>
            <a:pPr lvl="1"/>
            <a:r>
              <a:rPr lang="en-US" sz="2000" dirty="0"/>
              <a:t>Remember this was at the height of the Cold War with the Soviets, effectively starting the Space Race.</a:t>
            </a:r>
          </a:p>
          <a:p>
            <a:r>
              <a:rPr lang="en-US" sz="2400" dirty="0"/>
              <a:t>Video </a:t>
            </a:r>
            <a:r>
              <a:rPr lang="en-US" sz="2400" dirty="0">
                <a:hlinkClick r:id="rId2"/>
              </a:rPr>
              <a:t>Click Here</a:t>
            </a:r>
            <a:endParaRPr lang="en-US" sz="2400" dirty="0"/>
          </a:p>
          <a:p>
            <a:pPr lvl="1"/>
            <a:endParaRPr lang="en-US" sz="2000" dirty="0"/>
          </a:p>
        </p:txBody>
      </p:sp>
    </p:spTree>
    <p:extLst>
      <p:ext uri="{BB962C8B-B14F-4D97-AF65-F5344CB8AC3E}">
        <p14:creationId xmlns:p14="http://schemas.microsoft.com/office/powerpoint/2010/main" val="21085097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 Travel</a:t>
            </a:r>
          </a:p>
        </p:txBody>
      </p:sp>
      <p:sp>
        <p:nvSpPr>
          <p:cNvPr id="3" name="Content Placeholder 2"/>
          <p:cNvSpPr>
            <a:spLocks noGrp="1"/>
          </p:cNvSpPr>
          <p:nvPr>
            <p:ph idx="1"/>
          </p:nvPr>
        </p:nvSpPr>
        <p:spPr/>
        <p:txBody>
          <a:bodyPr>
            <a:noAutofit/>
          </a:bodyPr>
          <a:lstStyle/>
          <a:p>
            <a:r>
              <a:rPr lang="en-US" sz="2400" dirty="0"/>
              <a:t>Apollo 8 was able to orbit the moon in 1968</a:t>
            </a:r>
          </a:p>
          <a:p>
            <a:r>
              <a:rPr lang="en-US" sz="2400" dirty="0"/>
              <a:t>Apollo 11 was the first landing on the Moon with Neil Armstrong, Buzz Aldrin, and Michael Collins, in 1969.</a:t>
            </a:r>
          </a:p>
          <a:p>
            <a:r>
              <a:rPr lang="en-US" sz="2400" dirty="0"/>
              <a:t>In total we have sent 12 men to walk on the Moon.</a:t>
            </a:r>
          </a:p>
          <a:p>
            <a:r>
              <a:rPr lang="en-US" sz="2400" dirty="0"/>
              <a:t>The Soviets never made it to the Moon, but they were the first to launch a Space Station.</a:t>
            </a:r>
          </a:p>
          <a:p>
            <a:r>
              <a:rPr lang="en-US" sz="2400" dirty="0"/>
              <a:t>After the end of the Cold War US and Russia agreed to work together and developed the International Space Station(ISS) first launched in 1998 and still in use today.</a:t>
            </a:r>
          </a:p>
          <a:p>
            <a:r>
              <a:rPr lang="en-US" sz="2400" dirty="0"/>
              <a:t>Video </a:t>
            </a:r>
            <a:r>
              <a:rPr lang="en-US" sz="2400" dirty="0">
                <a:hlinkClick r:id="rId2"/>
              </a:rPr>
              <a:t>Click Here</a:t>
            </a:r>
            <a:endParaRPr lang="en-US" sz="2400" dirty="0"/>
          </a:p>
        </p:txBody>
      </p:sp>
    </p:spTree>
    <p:extLst>
      <p:ext uri="{BB962C8B-B14F-4D97-AF65-F5344CB8AC3E}">
        <p14:creationId xmlns:p14="http://schemas.microsoft.com/office/powerpoint/2010/main" val="18799745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6A1A7-ABE9-4519-939E-0CF128823FF2}"/>
              </a:ext>
            </a:extLst>
          </p:cNvPr>
          <p:cNvSpPr>
            <a:spLocks noGrp="1"/>
          </p:cNvSpPr>
          <p:nvPr>
            <p:ph type="title"/>
          </p:nvPr>
        </p:nvSpPr>
        <p:spPr/>
        <p:txBody>
          <a:bodyPr/>
          <a:lstStyle/>
          <a:p>
            <a:r>
              <a:rPr lang="en-US" dirty="0"/>
              <a:t>Space Travel</a:t>
            </a:r>
          </a:p>
        </p:txBody>
      </p:sp>
      <p:sp>
        <p:nvSpPr>
          <p:cNvPr id="3" name="Content Placeholder 2">
            <a:extLst>
              <a:ext uri="{FF2B5EF4-FFF2-40B4-BE49-F238E27FC236}">
                <a16:creationId xmlns:a16="http://schemas.microsoft.com/office/drawing/2014/main" id="{49FAADC4-AC9E-4F03-B1C5-21DDF9D24A73}"/>
              </a:ext>
            </a:extLst>
          </p:cNvPr>
          <p:cNvSpPr>
            <a:spLocks noGrp="1"/>
          </p:cNvSpPr>
          <p:nvPr>
            <p:ph idx="1"/>
          </p:nvPr>
        </p:nvSpPr>
        <p:spPr/>
        <p:txBody>
          <a:bodyPr>
            <a:noAutofit/>
          </a:bodyPr>
          <a:lstStyle/>
          <a:p>
            <a:r>
              <a:rPr lang="en-US" sz="2400" dirty="0"/>
              <a:t>National Aeronautics and Space Administration (NASA) was founded in 1958 by then President Eisenhower.</a:t>
            </a:r>
          </a:p>
          <a:p>
            <a:r>
              <a:rPr lang="en-US" sz="2400" dirty="0"/>
              <a:t>NASA has had a number of Space Flight Programs</a:t>
            </a:r>
          </a:p>
          <a:p>
            <a:pPr lvl="1"/>
            <a:r>
              <a:rPr lang="en-US" sz="2000" dirty="0"/>
              <a:t>X-15 Rockets</a:t>
            </a:r>
          </a:p>
          <a:p>
            <a:pPr lvl="1"/>
            <a:r>
              <a:rPr lang="en-US" sz="2000" dirty="0"/>
              <a:t>Project Mercury (first American in Space)</a:t>
            </a:r>
          </a:p>
          <a:p>
            <a:pPr lvl="1"/>
            <a:r>
              <a:rPr lang="en-US" sz="2000" dirty="0"/>
              <a:t>Project Gemini</a:t>
            </a:r>
          </a:p>
          <a:p>
            <a:pPr lvl="1"/>
            <a:r>
              <a:rPr lang="en-US" sz="2000" dirty="0"/>
              <a:t>Apollo Program (first man on the moon)</a:t>
            </a:r>
          </a:p>
          <a:p>
            <a:pPr lvl="1"/>
            <a:r>
              <a:rPr lang="en-US" sz="2000" dirty="0"/>
              <a:t>Space Shuttle Program</a:t>
            </a:r>
          </a:p>
          <a:p>
            <a:r>
              <a:rPr lang="en-US" sz="2400" dirty="0"/>
              <a:t>The Space Shuttle Program ended in 2011.  Unfortunately, 2 of the 4 Shuttles were lost in disasters, each killing its 7-man crew.  Challenger in 1986 (launch) and Columbia in 2003 (re-entry)</a:t>
            </a:r>
          </a:p>
        </p:txBody>
      </p:sp>
      <p:pic>
        <p:nvPicPr>
          <p:cNvPr id="5" name="Picture 4">
            <a:extLst>
              <a:ext uri="{FF2B5EF4-FFF2-40B4-BE49-F238E27FC236}">
                <a16:creationId xmlns:a16="http://schemas.microsoft.com/office/drawing/2014/main" id="{84521086-588A-48DB-B96F-4BCA1D0E5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9695" y="2252869"/>
            <a:ext cx="4100226" cy="2645307"/>
          </a:xfrm>
          <a:prstGeom prst="rect">
            <a:avLst/>
          </a:prstGeom>
        </p:spPr>
      </p:pic>
    </p:spTree>
    <p:extLst>
      <p:ext uri="{BB962C8B-B14F-4D97-AF65-F5344CB8AC3E}">
        <p14:creationId xmlns:p14="http://schemas.microsoft.com/office/powerpoint/2010/main" val="16385568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 Travel</a:t>
            </a:r>
          </a:p>
        </p:txBody>
      </p:sp>
      <p:sp>
        <p:nvSpPr>
          <p:cNvPr id="3" name="Content Placeholder 2"/>
          <p:cNvSpPr>
            <a:spLocks noGrp="1"/>
          </p:cNvSpPr>
          <p:nvPr>
            <p:ph idx="1"/>
          </p:nvPr>
        </p:nvSpPr>
        <p:spPr/>
        <p:txBody>
          <a:bodyPr>
            <a:normAutofit/>
          </a:bodyPr>
          <a:lstStyle/>
          <a:p>
            <a:r>
              <a:rPr lang="en-US" sz="2400" dirty="0"/>
              <a:t>Since the ending of the Space Shuttle Program, NASA has relied on Russian rockets to get crew and cargo back and forth between the ISS</a:t>
            </a:r>
          </a:p>
          <a:p>
            <a:r>
              <a:rPr lang="en-US" sz="2400" dirty="0"/>
              <a:t>Private Sector Companies (non-government) have emerged as the future of space flight with a number of American and European Companies, like SpaceX, Boeing, and Virgin-Galactic.</a:t>
            </a:r>
          </a:p>
          <a:p>
            <a:endParaRPr lang="en-US" sz="2400" dirty="0"/>
          </a:p>
          <a:p>
            <a:r>
              <a:rPr lang="en-US" sz="2400" dirty="0"/>
              <a:t>Video </a:t>
            </a:r>
            <a:r>
              <a:rPr lang="en-US" sz="2400" dirty="0">
                <a:hlinkClick r:id="rId2"/>
              </a:rPr>
              <a:t>Click Here</a:t>
            </a:r>
            <a:endParaRPr lang="en-US" sz="2400" dirty="0"/>
          </a:p>
        </p:txBody>
      </p:sp>
    </p:spTree>
    <p:extLst>
      <p:ext uri="{BB962C8B-B14F-4D97-AF65-F5344CB8AC3E}">
        <p14:creationId xmlns:p14="http://schemas.microsoft.com/office/powerpoint/2010/main" val="18345153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6A1A7-ABE9-4519-939E-0CF128823FF2}"/>
              </a:ext>
            </a:extLst>
          </p:cNvPr>
          <p:cNvSpPr>
            <a:spLocks noGrp="1"/>
          </p:cNvSpPr>
          <p:nvPr>
            <p:ph type="title"/>
          </p:nvPr>
        </p:nvSpPr>
        <p:spPr/>
        <p:txBody>
          <a:bodyPr/>
          <a:lstStyle/>
          <a:p>
            <a:r>
              <a:rPr lang="en-US" dirty="0"/>
              <a:t>Other Space Travel</a:t>
            </a:r>
          </a:p>
        </p:txBody>
      </p:sp>
      <p:sp>
        <p:nvSpPr>
          <p:cNvPr id="3" name="Content Placeholder 2">
            <a:extLst>
              <a:ext uri="{FF2B5EF4-FFF2-40B4-BE49-F238E27FC236}">
                <a16:creationId xmlns:a16="http://schemas.microsoft.com/office/drawing/2014/main" id="{49FAADC4-AC9E-4F03-B1C5-21DDF9D24A73}"/>
              </a:ext>
            </a:extLst>
          </p:cNvPr>
          <p:cNvSpPr>
            <a:spLocks noGrp="1"/>
          </p:cNvSpPr>
          <p:nvPr>
            <p:ph idx="1"/>
          </p:nvPr>
        </p:nvSpPr>
        <p:spPr/>
        <p:txBody>
          <a:bodyPr>
            <a:noAutofit/>
          </a:bodyPr>
          <a:lstStyle/>
          <a:p>
            <a:r>
              <a:rPr lang="en-US" sz="2400" dirty="0"/>
              <a:t>We have sent a number of unmanned space probes and vehicles into space for various reasons.</a:t>
            </a:r>
          </a:p>
          <a:p>
            <a:r>
              <a:rPr lang="en-US" sz="2400" dirty="0"/>
              <a:t>We have sent probes to all other planets, actually landing on both Venus and Mars</a:t>
            </a:r>
          </a:p>
          <a:p>
            <a:pPr lvl="1"/>
            <a:r>
              <a:rPr lang="en-US" sz="2000" dirty="0"/>
              <a:t>Mars 3 landed on Mars in 1971, more since then</a:t>
            </a:r>
          </a:p>
          <a:p>
            <a:r>
              <a:rPr lang="en-US" sz="2400" dirty="0"/>
              <a:t>We have sent probes to observe both a Comet and an Asteroid, and land on an Asteroid</a:t>
            </a:r>
          </a:p>
          <a:p>
            <a:r>
              <a:rPr lang="en-US" sz="2400" dirty="0"/>
              <a:t>Voyager 1 and Voyager 2 are the 2 farthest human-made objects from Earth, Voyager 1 has entered into Interstellar Space</a:t>
            </a:r>
          </a:p>
          <a:p>
            <a:endParaRPr lang="en-US" sz="2400" dirty="0"/>
          </a:p>
          <a:p>
            <a:endParaRPr lang="en-US" sz="2400" dirty="0"/>
          </a:p>
        </p:txBody>
      </p:sp>
    </p:spTree>
    <p:extLst>
      <p:ext uri="{BB962C8B-B14F-4D97-AF65-F5344CB8AC3E}">
        <p14:creationId xmlns:p14="http://schemas.microsoft.com/office/powerpoint/2010/main" val="21357558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6A1A7-ABE9-4519-939E-0CF128823FF2}"/>
              </a:ext>
            </a:extLst>
          </p:cNvPr>
          <p:cNvSpPr>
            <a:spLocks noGrp="1"/>
          </p:cNvSpPr>
          <p:nvPr>
            <p:ph type="title"/>
          </p:nvPr>
        </p:nvSpPr>
        <p:spPr/>
        <p:txBody>
          <a:bodyPr/>
          <a:lstStyle/>
          <a:p>
            <a:r>
              <a:rPr lang="en-US" dirty="0"/>
              <a:t>Space and the Human Body</a:t>
            </a:r>
          </a:p>
        </p:txBody>
      </p:sp>
      <p:sp>
        <p:nvSpPr>
          <p:cNvPr id="3" name="Content Placeholder 2">
            <a:extLst>
              <a:ext uri="{FF2B5EF4-FFF2-40B4-BE49-F238E27FC236}">
                <a16:creationId xmlns:a16="http://schemas.microsoft.com/office/drawing/2014/main" id="{49FAADC4-AC9E-4F03-B1C5-21DDF9D24A73}"/>
              </a:ext>
            </a:extLst>
          </p:cNvPr>
          <p:cNvSpPr>
            <a:spLocks noGrp="1"/>
          </p:cNvSpPr>
          <p:nvPr>
            <p:ph idx="1"/>
          </p:nvPr>
        </p:nvSpPr>
        <p:spPr/>
        <p:txBody>
          <a:bodyPr>
            <a:normAutofit/>
          </a:bodyPr>
          <a:lstStyle/>
          <a:p>
            <a:r>
              <a:rPr lang="en-US" sz="2400" dirty="0"/>
              <a:t>Being in a zero gravity situation changes certain aspects of the human body</a:t>
            </a:r>
          </a:p>
          <a:p>
            <a:r>
              <a:rPr lang="en-US" sz="2400" dirty="0"/>
              <a:t>Video </a:t>
            </a:r>
            <a:r>
              <a:rPr lang="en-US" sz="2400" dirty="0">
                <a:hlinkClick r:id="rId2"/>
              </a:rPr>
              <a:t>Click Here</a:t>
            </a:r>
            <a:endParaRPr lang="en-US" sz="2400" dirty="0"/>
          </a:p>
          <a:p>
            <a:endParaRPr lang="en-US" sz="2400" dirty="0"/>
          </a:p>
          <a:p>
            <a:endParaRPr lang="en-US" sz="2400" dirty="0"/>
          </a:p>
          <a:p>
            <a:endParaRPr lang="en-US" sz="2400" dirty="0"/>
          </a:p>
        </p:txBody>
      </p:sp>
      <p:pic>
        <p:nvPicPr>
          <p:cNvPr id="5" name="Picture 4">
            <a:extLst>
              <a:ext uri="{FF2B5EF4-FFF2-40B4-BE49-F238E27FC236}">
                <a16:creationId xmlns:a16="http://schemas.microsoft.com/office/drawing/2014/main" id="{5A71F76E-1150-4B34-9F8A-5F77381EE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9884" y="2718558"/>
            <a:ext cx="4771611" cy="2973856"/>
          </a:xfrm>
          <a:prstGeom prst="rect">
            <a:avLst/>
          </a:prstGeom>
        </p:spPr>
      </p:pic>
    </p:spTree>
    <p:extLst>
      <p:ext uri="{BB962C8B-B14F-4D97-AF65-F5344CB8AC3E}">
        <p14:creationId xmlns:p14="http://schemas.microsoft.com/office/powerpoint/2010/main" val="2206143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6A1A7-ABE9-4519-939E-0CF128823FF2}"/>
              </a:ext>
            </a:extLst>
          </p:cNvPr>
          <p:cNvSpPr>
            <a:spLocks noGrp="1"/>
          </p:cNvSpPr>
          <p:nvPr>
            <p:ph type="title"/>
          </p:nvPr>
        </p:nvSpPr>
        <p:spPr/>
        <p:txBody>
          <a:bodyPr/>
          <a:lstStyle/>
          <a:p>
            <a:r>
              <a:rPr lang="en-US" dirty="0"/>
              <a:t>Inventions for Space Travel</a:t>
            </a:r>
          </a:p>
        </p:txBody>
      </p:sp>
      <p:sp>
        <p:nvSpPr>
          <p:cNvPr id="3" name="Content Placeholder 2">
            <a:extLst>
              <a:ext uri="{FF2B5EF4-FFF2-40B4-BE49-F238E27FC236}">
                <a16:creationId xmlns:a16="http://schemas.microsoft.com/office/drawing/2014/main" id="{49FAADC4-AC9E-4F03-B1C5-21DDF9D24A73}"/>
              </a:ext>
            </a:extLst>
          </p:cNvPr>
          <p:cNvSpPr>
            <a:spLocks noGrp="1"/>
          </p:cNvSpPr>
          <p:nvPr>
            <p:ph idx="1"/>
          </p:nvPr>
        </p:nvSpPr>
        <p:spPr/>
        <p:txBody>
          <a:bodyPr numCol="2">
            <a:normAutofit lnSpcReduction="10000"/>
          </a:bodyPr>
          <a:lstStyle/>
          <a:p>
            <a:r>
              <a:rPr lang="en-US" sz="2400" dirty="0"/>
              <a:t>A number of inventions have been made originally for traveling in Space but are now used as regular everyday items:</a:t>
            </a:r>
          </a:p>
          <a:p>
            <a:pPr lvl="1"/>
            <a:r>
              <a:rPr lang="en-US" sz="2200" dirty="0"/>
              <a:t>Insulation</a:t>
            </a:r>
          </a:p>
          <a:p>
            <a:pPr lvl="1"/>
            <a:r>
              <a:rPr lang="en-US" sz="2200" dirty="0"/>
              <a:t>Memory Foam</a:t>
            </a:r>
          </a:p>
          <a:p>
            <a:pPr lvl="1"/>
            <a:r>
              <a:rPr lang="en-US" sz="2200" dirty="0"/>
              <a:t>Cordless Vacuum Cleaner</a:t>
            </a:r>
          </a:p>
          <a:p>
            <a:pPr lvl="1"/>
            <a:r>
              <a:rPr lang="en-US" sz="2200" dirty="0"/>
              <a:t>Water Filter, like Brita</a:t>
            </a:r>
          </a:p>
          <a:p>
            <a:pPr lvl="1"/>
            <a:r>
              <a:rPr lang="en-US" sz="2200" dirty="0"/>
              <a:t>Freeze Drying</a:t>
            </a:r>
          </a:p>
          <a:p>
            <a:pPr lvl="1"/>
            <a:r>
              <a:rPr lang="en-US" sz="2200" dirty="0"/>
              <a:t>Scratch Resistant Lenses</a:t>
            </a:r>
          </a:p>
          <a:p>
            <a:pPr lvl="1"/>
            <a:endParaRPr lang="en-US" sz="2200" dirty="0"/>
          </a:p>
          <a:p>
            <a:pPr lvl="1"/>
            <a:endParaRPr lang="en-US" sz="2200" dirty="0"/>
          </a:p>
          <a:p>
            <a:pPr lvl="1"/>
            <a:r>
              <a:rPr lang="en-US" sz="2200" dirty="0"/>
              <a:t>Treadmills</a:t>
            </a:r>
          </a:p>
          <a:p>
            <a:pPr lvl="1"/>
            <a:r>
              <a:rPr lang="en-US" sz="2200" dirty="0"/>
              <a:t>Insulin pumps</a:t>
            </a:r>
          </a:p>
          <a:p>
            <a:pPr lvl="1"/>
            <a:r>
              <a:rPr lang="en-US" sz="2200" dirty="0"/>
              <a:t>Infrared Thermometers</a:t>
            </a:r>
          </a:p>
          <a:p>
            <a:pPr lvl="1"/>
            <a:r>
              <a:rPr lang="en-US" sz="2200" dirty="0"/>
              <a:t>Aircraft Anti-Icing System</a:t>
            </a:r>
          </a:p>
          <a:p>
            <a:pPr lvl="1"/>
            <a:r>
              <a:rPr lang="en-US" sz="2200" dirty="0"/>
              <a:t>Cochlear Implants</a:t>
            </a:r>
          </a:p>
          <a:p>
            <a:pPr lvl="1"/>
            <a:r>
              <a:rPr lang="en-US" sz="2200" dirty="0"/>
              <a:t>Solar Panels</a:t>
            </a:r>
          </a:p>
          <a:p>
            <a:pPr lvl="1"/>
            <a:r>
              <a:rPr lang="en-US" sz="2200" dirty="0"/>
              <a:t>Artificial limbs</a:t>
            </a:r>
          </a:p>
          <a:p>
            <a:pPr lvl="1"/>
            <a:r>
              <a:rPr lang="en-US" sz="2200" dirty="0"/>
              <a:t>WD-40</a:t>
            </a:r>
          </a:p>
          <a:p>
            <a:r>
              <a:rPr lang="en-US" sz="2400" dirty="0"/>
              <a:t>Video </a:t>
            </a:r>
            <a:r>
              <a:rPr lang="en-US" sz="2400" dirty="0">
                <a:hlinkClick r:id="rId2"/>
              </a:rPr>
              <a:t>Click Here</a:t>
            </a:r>
            <a:endParaRPr lang="en-US" sz="2400" dirty="0"/>
          </a:p>
        </p:txBody>
      </p:sp>
    </p:spTree>
    <p:extLst>
      <p:ext uri="{BB962C8B-B14F-4D97-AF65-F5344CB8AC3E}">
        <p14:creationId xmlns:p14="http://schemas.microsoft.com/office/powerpoint/2010/main" val="5668207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D96C-EB24-4F1E-89FD-6D75AB0110E9}"/>
              </a:ext>
            </a:extLst>
          </p:cNvPr>
          <p:cNvSpPr>
            <a:spLocks noGrp="1"/>
          </p:cNvSpPr>
          <p:nvPr>
            <p:ph type="title"/>
          </p:nvPr>
        </p:nvSpPr>
        <p:spPr/>
        <p:txBody>
          <a:bodyPr/>
          <a:lstStyle/>
          <a:p>
            <a:r>
              <a:rPr lang="en-US" dirty="0"/>
              <a:t>Is There Life Out There?</a:t>
            </a:r>
          </a:p>
        </p:txBody>
      </p:sp>
      <p:sp>
        <p:nvSpPr>
          <p:cNvPr id="3" name="Content Placeholder 2">
            <a:extLst>
              <a:ext uri="{FF2B5EF4-FFF2-40B4-BE49-F238E27FC236}">
                <a16:creationId xmlns:a16="http://schemas.microsoft.com/office/drawing/2014/main" id="{102993E7-C11C-4B2C-8A89-F7FC26486058}"/>
              </a:ext>
            </a:extLst>
          </p:cNvPr>
          <p:cNvSpPr>
            <a:spLocks noGrp="1"/>
          </p:cNvSpPr>
          <p:nvPr>
            <p:ph idx="1"/>
          </p:nvPr>
        </p:nvSpPr>
        <p:spPr/>
        <p:txBody>
          <a:bodyPr>
            <a:normAutofit/>
          </a:bodyPr>
          <a:lstStyle/>
          <a:p>
            <a:r>
              <a:rPr lang="en-US" sz="2400" dirty="0"/>
              <a:t>Astronomers are actively searching the cosmos for exoplanets.</a:t>
            </a:r>
          </a:p>
          <a:p>
            <a:r>
              <a:rPr lang="en-US" sz="2400" dirty="0"/>
              <a:t>Exoplanets are planets that are outside of our solar system, orbiting other stars.</a:t>
            </a:r>
          </a:p>
          <a:p>
            <a:endParaRPr lang="en-US" sz="2400" dirty="0"/>
          </a:p>
          <a:p>
            <a:r>
              <a:rPr lang="en-US" sz="2400" dirty="0"/>
              <a:t>Video </a:t>
            </a:r>
            <a:r>
              <a:rPr lang="en-US" sz="2400" dirty="0">
                <a:hlinkClick r:id="rId2"/>
              </a:rPr>
              <a:t>Click Here</a:t>
            </a:r>
            <a:endParaRPr lang="en-US" sz="2000" dirty="0"/>
          </a:p>
          <a:p>
            <a:endParaRPr lang="en-US" sz="2400" dirty="0"/>
          </a:p>
        </p:txBody>
      </p:sp>
    </p:spTree>
    <p:extLst>
      <p:ext uri="{BB962C8B-B14F-4D97-AF65-F5344CB8AC3E}">
        <p14:creationId xmlns:p14="http://schemas.microsoft.com/office/powerpoint/2010/main" val="3417817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FF95B-3514-4F3C-999A-190CDF7A5FCC}"/>
              </a:ext>
            </a:extLst>
          </p:cNvPr>
          <p:cNvSpPr>
            <a:spLocks noGrp="1"/>
          </p:cNvSpPr>
          <p:nvPr>
            <p:ph type="title"/>
          </p:nvPr>
        </p:nvSpPr>
        <p:spPr/>
        <p:txBody>
          <a:bodyPr/>
          <a:lstStyle/>
          <a:p>
            <a:r>
              <a:rPr lang="en-US" dirty="0"/>
              <a:t>Heliocentrism</a:t>
            </a:r>
          </a:p>
        </p:txBody>
      </p:sp>
      <p:sp>
        <p:nvSpPr>
          <p:cNvPr id="3" name="Content Placeholder 2">
            <a:extLst>
              <a:ext uri="{FF2B5EF4-FFF2-40B4-BE49-F238E27FC236}">
                <a16:creationId xmlns:a16="http://schemas.microsoft.com/office/drawing/2014/main" id="{13EF480E-16A0-4104-86B1-EB3ECDBF65CF}"/>
              </a:ext>
            </a:extLst>
          </p:cNvPr>
          <p:cNvSpPr>
            <a:spLocks noGrp="1"/>
          </p:cNvSpPr>
          <p:nvPr>
            <p:ph idx="1"/>
          </p:nvPr>
        </p:nvSpPr>
        <p:spPr/>
        <p:txBody>
          <a:bodyPr>
            <a:normAutofit lnSpcReduction="10000"/>
          </a:bodyPr>
          <a:lstStyle/>
          <a:p>
            <a:r>
              <a:rPr lang="en-US" sz="2400" dirty="0"/>
              <a:t>The idea of the Sun at the center of the solar system became popular during the Renaissance. (1500’s)</a:t>
            </a:r>
          </a:p>
          <a:p>
            <a:pPr lvl="1"/>
            <a:r>
              <a:rPr lang="en-US" sz="2200" dirty="0"/>
              <a:t>Heliocentric meaning Sun-centered</a:t>
            </a:r>
          </a:p>
          <a:p>
            <a:endParaRPr lang="en-US" sz="2400" dirty="0"/>
          </a:p>
          <a:p>
            <a:r>
              <a:rPr lang="en-US" sz="2400" dirty="0"/>
              <a:t>Nicolaus Copernicus proposed the Heliocentric model in the 16</a:t>
            </a:r>
            <a:r>
              <a:rPr lang="en-US" sz="2400" baseline="30000" dirty="0"/>
              <a:t>th</a:t>
            </a:r>
            <a:r>
              <a:rPr lang="en-US" sz="2400" dirty="0"/>
              <a:t> Century</a:t>
            </a:r>
          </a:p>
          <a:p>
            <a:pPr lvl="1"/>
            <a:r>
              <a:rPr lang="en-US" sz="2200" dirty="0"/>
              <a:t>The heliocentric idea was originally proposed in the 3</a:t>
            </a:r>
            <a:r>
              <a:rPr lang="en-US" sz="2200" baseline="30000" dirty="0"/>
              <a:t>rd</a:t>
            </a:r>
            <a:r>
              <a:rPr lang="en-US" sz="2200" dirty="0"/>
              <a:t> century BC by Aristarchus of Samos</a:t>
            </a:r>
          </a:p>
          <a:p>
            <a:endParaRPr lang="en-US" sz="2400" dirty="0"/>
          </a:p>
          <a:p>
            <a:r>
              <a:rPr lang="en-US" sz="2400" dirty="0"/>
              <a:t>The Heliocentric model was further defended by Johannes Kepler and Galileo Galilei</a:t>
            </a:r>
          </a:p>
        </p:txBody>
      </p:sp>
    </p:spTree>
    <p:extLst>
      <p:ext uri="{BB962C8B-B14F-4D97-AF65-F5344CB8AC3E}">
        <p14:creationId xmlns:p14="http://schemas.microsoft.com/office/powerpoint/2010/main" val="26487838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D96C-EB24-4F1E-89FD-6D75AB0110E9}"/>
              </a:ext>
            </a:extLst>
          </p:cNvPr>
          <p:cNvSpPr>
            <a:spLocks noGrp="1"/>
          </p:cNvSpPr>
          <p:nvPr>
            <p:ph type="title"/>
          </p:nvPr>
        </p:nvSpPr>
        <p:spPr/>
        <p:txBody>
          <a:bodyPr/>
          <a:lstStyle/>
          <a:p>
            <a:r>
              <a:rPr lang="en-US" dirty="0"/>
              <a:t>Goldilocks Zone</a:t>
            </a:r>
          </a:p>
        </p:txBody>
      </p:sp>
      <p:sp>
        <p:nvSpPr>
          <p:cNvPr id="3" name="Content Placeholder 2">
            <a:extLst>
              <a:ext uri="{FF2B5EF4-FFF2-40B4-BE49-F238E27FC236}">
                <a16:creationId xmlns:a16="http://schemas.microsoft.com/office/drawing/2014/main" id="{102993E7-C11C-4B2C-8A89-F7FC26486058}"/>
              </a:ext>
            </a:extLst>
          </p:cNvPr>
          <p:cNvSpPr>
            <a:spLocks noGrp="1"/>
          </p:cNvSpPr>
          <p:nvPr>
            <p:ph idx="1"/>
          </p:nvPr>
        </p:nvSpPr>
        <p:spPr/>
        <p:txBody>
          <a:bodyPr>
            <a:normAutofit/>
          </a:bodyPr>
          <a:lstStyle/>
          <a:p>
            <a:r>
              <a:rPr lang="en-US" sz="2400" dirty="0"/>
              <a:t>Astronomer’s think the best place to look for life is on exoplanets orbiting in the habitable zone of other stars.</a:t>
            </a:r>
          </a:p>
          <a:p>
            <a:r>
              <a:rPr lang="en-US" sz="2400" dirty="0"/>
              <a:t>The habitable zone is a range of orbits that could have a planetary surface temperature such that water could exist as a liquid, given sufficient atmospheric pressures.  </a:t>
            </a:r>
          </a:p>
          <a:p>
            <a:r>
              <a:rPr lang="en-US" sz="2400" dirty="0"/>
              <a:t>Too close and the surface temperature would be too high, and too far away would make the temperature too cold. “Goldilocks zone” </a:t>
            </a:r>
          </a:p>
          <a:p>
            <a:endParaRPr lang="en-US" sz="2000" dirty="0"/>
          </a:p>
          <a:p>
            <a:endParaRPr lang="en-US" sz="2400" dirty="0"/>
          </a:p>
        </p:txBody>
      </p:sp>
    </p:spTree>
    <p:extLst>
      <p:ext uri="{BB962C8B-B14F-4D97-AF65-F5344CB8AC3E}">
        <p14:creationId xmlns:p14="http://schemas.microsoft.com/office/powerpoint/2010/main" val="9882789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D96C-EB24-4F1E-89FD-6D75AB0110E9}"/>
              </a:ext>
            </a:extLst>
          </p:cNvPr>
          <p:cNvSpPr>
            <a:spLocks noGrp="1"/>
          </p:cNvSpPr>
          <p:nvPr>
            <p:ph type="title"/>
          </p:nvPr>
        </p:nvSpPr>
        <p:spPr/>
        <p:txBody>
          <a:bodyPr/>
          <a:lstStyle/>
          <a:p>
            <a:r>
              <a:rPr lang="en-US" dirty="0"/>
              <a:t>SETI</a:t>
            </a:r>
          </a:p>
        </p:txBody>
      </p:sp>
      <p:sp>
        <p:nvSpPr>
          <p:cNvPr id="3" name="Content Placeholder 2">
            <a:extLst>
              <a:ext uri="{FF2B5EF4-FFF2-40B4-BE49-F238E27FC236}">
                <a16:creationId xmlns:a16="http://schemas.microsoft.com/office/drawing/2014/main" id="{102993E7-C11C-4B2C-8A89-F7FC26486058}"/>
              </a:ext>
            </a:extLst>
          </p:cNvPr>
          <p:cNvSpPr>
            <a:spLocks noGrp="1"/>
          </p:cNvSpPr>
          <p:nvPr>
            <p:ph idx="1"/>
          </p:nvPr>
        </p:nvSpPr>
        <p:spPr/>
        <p:txBody>
          <a:bodyPr>
            <a:normAutofit/>
          </a:bodyPr>
          <a:lstStyle/>
          <a:p>
            <a:r>
              <a:rPr lang="en-US" sz="2400" dirty="0"/>
              <a:t>The Search for Extraterrestrial Intelligence is the active searching for signs of intelligent civilizations in space.  </a:t>
            </a:r>
          </a:p>
          <a:p>
            <a:endParaRPr lang="en-US" sz="2400" dirty="0"/>
          </a:p>
          <a:p>
            <a:r>
              <a:rPr lang="en-US" sz="2400" dirty="0"/>
              <a:t>Video </a:t>
            </a:r>
            <a:r>
              <a:rPr lang="en-US" sz="2400" dirty="0">
                <a:hlinkClick r:id="rId2"/>
              </a:rPr>
              <a:t>Click Here</a:t>
            </a:r>
            <a:endParaRPr lang="en-US" sz="2400" dirty="0"/>
          </a:p>
        </p:txBody>
      </p:sp>
    </p:spTree>
    <p:extLst>
      <p:ext uri="{BB962C8B-B14F-4D97-AF65-F5344CB8AC3E}">
        <p14:creationId xmlns:p14="http://schemas.microsoft.com/office/powerpoint/2010/main" val="10820785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E4689-F155-4669-BF5E-4208E686C5AE}"/>
              </a:ext>
            </a:extLst>
          </p:cNvPr>
          <p:cNvSpPr>
            <a:spLocks noGrp="1"/>
          </p:cNvSpPr>
          <p:nvPr>
            <p:ph type="title"/>
          </p:nvPr>
        </p:nvSpPr>
        <p:spPr/>
        <p:txBody>
          <a:bodyPr>
            <a:normAutofit/>
          </a:bodyPr>
          <a:lstStyle/>
          <a:p>
            <a:r>
              <a:rPr lang="en-US" sz="7200" dirty="0"/>
              <a:t>STOP HERE</a:t>
            </a:r>
          </a:p>
        </p:txBody>
      </p:sp>
      <p:sp>
        <p:nvSpPr>
          <p:cNvPr id="3" name="Content Placeholder 2">
            <a:extLst>
              <a:ext uri="{FF2B5EF4-FFF2-40B4-BE49-F238E27FC236}">
                <a16:creationId xmlns:a16="http://schemas.microsoft.com/office/drawing/2014/main" id="{FC14ABC9-EF8A-47C0-A51C-0E8D7433F299}"/>
              </a:ext>
            </a:extLst>
          </p:cNvPr>
          <p:cNvSpPr>
            <a:spLocks noGrp="1"/>
          </p:cNvSpPr>
          <p:nvPr>
            <p:ph idx="1"/>
          </p:nvPr>
        </p:nvSpPr>
        <p:spPr/>
        <p:txBody>
          <a:bodyPr>
            <a:normAutofit/>
          </a:bodyPr>
          <a:lstStyle/>
          <a:p>
            <a:pPr algn="ctr"/>
            <a:r>
              <a:rPr lang="en-US" sz="4000" dirty="0"/>
              <a:t>Stop here and get the quick check sheet for the Space Travel section from your teacher, and answer the questions using your packet.</a:t>
            </a:r>
          </a:p>
        </p:txBody>
      </p:sp>
    </p:spTree>
    <p:extLst>
      <p:ext uri="{BB962C8B-B14F-4D97-AF65-F5344CB8AC3E}">
        <p14:creationId xmlns:p14="http://schemas.microsoft.com/office/powerpoint/2010/main" val="2904700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9BBE0-6C39-44B5-850E-4DE017D8C4EE}"/>
              </a:ext>
            </a:extLst>
          </p:cNvPr>
          <p:cNvSpPr>
            <a:spLocks noGrp="1"/>
          </p:cNvSpPr>
          <p:nvPr>
            <p:ph type="title"/>
          </p:nvPr>
        </p:nvSpPr>
        <p:spPr/>
        <p:txBody>
          <a:bodyPr/>
          <a:lstStyle/>
          <a:p>
            <a:r>
              <a:rPr lang="en-US" dirty="0"/>
              <a:t>Johannes Kepler</a:t>
            </a:r>
          </a:p>
        </p:txBody>
      </p:sp>
      <p:sp>
        <p:nvSpPr>
          <p:cNvPr id="3" name="Content Placeholder 2">
            <a:extLst>
              <a:ext uri="{FF2B5EF4-FFF2-40B4-BE49-F238E27FC236}">
                <a16:creationId xmlns:a16="http://schemas.microsoft.com/office/drawing/2014/main" id="{C7208DD6-48DC-456A-855A-A95CFFFB55DB}"/>
              </a:ext>
            </a:extLst>
          </p:cNvPr>
          <p:cNvSpPr>
            <a:spLocks noGrp="1"/>
          </p:cNvSpPr>
          <p:nvPr>
            <p:ph idx="1"/>
          </p:nvPr>
        </p:nvSpPr>
        <p:spPr/>
        <p:txBody>
          <a:bodyPr>
            <a:normAutofit lnSpcReduction="10000"/>
          </a:bodyPr>
          <a:lstStyle/>
          <a:p>
            <a:r>
              <a:rPr lang="en-US" sz="2400" dirty="0"/>
              <a:t>Johannes Kepler was a student of the 16</a:t>
            </a:r>
            <a:r>
              <a:rPr lang="en-US" sz="2400" baseline="30000" dirty="0"/>
              <a:t>th</a:t>
            </a:r>
            <a:r>
              <a:rPr lang="en-US" sz="2400" dirty="0"/>
              <a:t> Century Astronomer </a:t>
            </a:r>
            <a:r>
              <a:rPr lang="en-US" sz="2400" dirty="0" err="1"/>
              <a:t>Tycho</a:t>
            </a:r>
            <a:r>
              <a:rPr lang="en-US" sz="2400" dirty="0"/>
              <a:t> Brahe</a:t>
            </a:r>
          </a:p>
          <a:p>
            <a:r>
              <a:rPr lang="en-US" sz="2400" dirty="0"/>
              <a:t>He supported the Copernican Theory of Heliocentrism</a:t>
            </a:r>
          </a:p>
          <a:p>
            <a:pPr lvl="1"/>
            <a:r>
              <a:rPr lang="en-US" sz="2200" dirty="0"/>
              <a:t>Brahe believed in a geoheliocentric system, everything revolves around the Sun, except that the Sun and Moon revolve around the Earth</a:t>
            </a:r>
          </a:p>
          <a:p>
            <a:endParaRPr lang="en-US" sz="2400" dirty="0"/>
          </a:p>
          <a:p>
            <a:r>
              <a:rPr lang="en-US" sz="2400" dirty="0"/>
              <a:t>Through observations, Kepler developed  3 Laws of Planetary Motion.</a:t>
            </a:r>
          </a:p>
          <a:p>
            <a:pPr lvl="1"/>
            <a:r>
              <a:rPr lang="en-US" sz="2200" dirty="0"/>
              <a:t>These laws deal with the math of  how the planets move around the Sun</a:t>
            </a:r>
          </a:p>
          <a:p>
            <a:pPr lvl="1"/>
            <a:r>
              <a:rPr lang="en-US" sz="2200" dirty="0"/>
              <a:t>They are still used in modern Astronomy today.</a:t>
            </a:r>
          </a:p>
          <a:p>
            <a:r>
              <a:rPr lang="en-US" sz="2400" dirty="0"/>
              <a:t>Isaac Newton would later base a lot of his astronomy work on Kepler’s work</a:t>
            </a:r>
          </a:p>
          <a:p>
            <a:pPr lvl="1"/>
            <a:r>
              <a:rPr lang="en-US" sz="2200" dirty="0"/>
              <a:t>Newton’s Law of Universal Gravitation is based on Kepler’s 3</a:t>
            </a:r>
            <a:r>
              <a:rPr lang="en-US" sz="2200" baseline="30000" dirty="0"/>
              <a:t>rd</a:t>
            </a:r>
            <a:r>
              <a:rPr lang="en-US" sz="2200" dirty="0"/>
              <a:t> Law</a:t>
            </a:r>
          </a:p>
        </p:txBody>
      </p:sp>
    </p:spTree>
    <p:extLst>
      <p:ext uri="{BB962C8B-B14F-4D97-AF65-F5344CB8AC3E}">
        <p14:creationId xmlns:p14="http://schemas.microsoft.com/office/powerpoint/2010/main" val="232018120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3865</TotalTime>
  <Words>5200</Words>
  <Application>Microsoft Office PowerPoint</Application>
  <PresentationFormat>Widescreen</PresentationFormat>
  <Paragraphs>535</Paragraphs>
  <Slides>82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82</vt:i4>
      </vt:variant>
    </vt:vector>
  </HeadingPairs>
  <TitlesOfParts>
    <vt:vector size="85" baseType="lpstr">
      <vt:lpstr>Calibri</vt:lpstr>
      <vt:lpstr>Calibri Light</vt:lpstr>
      <vt:lpstr>Retrospect</vt:lpstr>
      <vt:lpstr>Astronomy</vt:lpstr>
      <vt:lpstr>Contents</vt:lpstr>
      <vt:lpstr>Introduction</vt:lpstr>
      <vt:lpstr>Astronomy</vt:lpstr>
      <vt:lpstr>History</vt:lpstr>
      <vt:lpstr>History</vt:lpstr>
      <vt:lpstr>History</vt:lpstr>
      <vt:lpstr>Heliocentrism</vt:lpstr>
      <vt:lpstr>Johannes Kepler</vt:lpstr>
      <vt:lpstr>Tycho Brahe</vt:lpstr>
      <vt:lpstr>Galileo Galilei</vt:lpstr>
      <vt:lpstr>Our Solar System</vt:lpstr>
      <vt:lpstr>What is a planet?</vt:lpstr>
      <vt:lpstr>Our Solar System</vt:lpstr>
      <vt:lpstr>Our Solar System</vt:lpstr>
      <vt:lpstr>STOP HERE</vt:lpstr>
      <vt:lpstr>The Sun</vt:lpstr>
      <vt:lpstr>The Sun</vt:lpstr>
      <vt:lpstr>Seasons</vt:lpstr>
      <vt:lpstr>Equinox and Solstice</vt:lpstr>
      <vt:lpstr>The Moon</vt:lpstr>
      <vt:lpstr>The Moon</vt:lpstr>
      <vt:lpstr>Phases of the Moon</vt:lpstr>
      <vt:lpstr>Eclipses</vt:lpstr>
      <vt:lpstr>Tides</vt:lpstr>
      <vt:lpstr>Supermoon</vt:lpstr>
      <vt:lpstr>STOP HERE</vt:lpstr>
      <vt:lpstr>Asteroid Belt</vt:lpstr>
      <vt:lpstr>Kuiper Belt</vt:lpstr>
      <vt:lpstr>Oort Cloud</vt:lpstr>
      <vt:lpstr>Asteroids &amp; Comets &amp; Meteoroids</vt:lpstr>
      <vt:lpstr>Asteroids</vt:lpstr>
      <vt:lpstr>Comets</vt:lpstr>
      <vt:lpstr>Meteoroids</vt:lpstr>
      <vt:lpstr>Meteor Showers</vt:lpstr>
      <vt:lpstr>STOP HERE</vt:lpstr>
      <vt:lpstr>Stars</vt:lpstr>
      <vt:lpstr>Star Classification</vt:lpstr>
      <vt:lpstr>Stellar Evolution</vt:lpstr>
      <vt:lpstr>Stellar Evolution</vt:lpstr>
      <vt:lpstr>Star Birth</vt:lpstr>
      <vt:lpstr>Star Death</vt:lpstr>
      <vt:lpstr>Star Death</vt:lpstr>
      <vt:lpstr>Star Death</vt:lpstr>
      <vt:lpstr>Star Death</vt:lpstr>
      <vt:lpstr>Supernova</vt:lpstr>
      <vt:lpstr>Black Holes</vt:lpstr>
      <vt:lpstr>Constellations</vt:lpstr>
      <vt:lpstr>Constellations</vt:lpstr>
      <vt:lpstr>Constellations</vt:lpstr>
      <vt:lpstr>Constellations</vt:lpstr>
      <vt:lpstr>STOP HERE</vt:lpstr>
      <vt:lpstr>Galaxy</vt:lpstr>
      <vt:lpstr>Galaxy</vt:lpstr>
      <vt:lpstr>Groups and Clusters</vt:lpstr>
      <vt:lpstr>PowerPoint Presentation</vt:lpstr>
      <vt:lpstr>The “Protected” Earth</vt:lpstr>
      <vt:lpstr>Atmospheric Layers</vt:lpstr>
      <vt:lpstr>Magnetosphere</vt:lpstr>
      <vt:lpstr>Celestial Measurements</vt:lpstr>
      <vt:lpstr>Telescopes</vt:lpstr>
      <vt:lpstr>Telescopes</vt:lpstr>
      <vt:lpstr>Space Telescopes</vt:lpstr>
      <vt:lpstr>Hubble Ultra Deep Field</vt:lpstr>
      <vt:lpstr>Interferometry</vt:lpstr>
      <vt:lpstr>Distance in Space</vt:lpstr>
      <vt:lpstr>Distance in Space</vt:lpstr>
      <vt:lpstr>Observing Light</vt:lpstr>
      <vt:lpstr>Observing Light</vt:lpstr>
      <vt:lpstr>Doppler Effect</vt:lpstr>
      <vt:lpstr>STOP HERE</vt:lpstr>
      <vt:lpstr>Space Travel</vt:lpstr>
      <vt:lpstr>Space Travel</vt:lpstr>
      <vt:lpstr>Space Travel</vt:lpstr>
      <vt:lpstr>Space Travel</vt:lpstr>
      <vt:lpstr>Other Space Travel</vt:lpstr>
      <vt:lpstr>Space and the Human Body</vt:lpstr>
      <vt:lpstr>Inventions for Space Travel</vt:lpstr>
      <vt:lpstr>Is There Life Out There?</vt:lpstr>
      <vt:lpstr>Goldilocks Zone</vt:lpstr>
      <vt:lpstr>SETI</vt:lpstr>
      <vt:lpstr>STOP HERE</vt:lpstr>
    </vt:vector>
  </TitlesOfParts>
  <Company>B.C.S.D.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 Systems</dc:title>
  <dc:creator>BCSD</dc:creator>
  <cp:lastModifiedBy>BCSD </cp:lastModifiedBy>
  <cp:revision>162</cp:revision>
  <dcterms:created xsi:type="dcterms:W3CDTF">2017-09-26T18:08:15Z</dcterms:created>
  <dcterms:modified xsi:type="dcterms:W3CDTF">2017-10-16T11:30:11Z</dcterms:modified>
</cp:coreProperties>
</file>