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9" r:id="rId3"/>
    <p:sldId id="314" r:id="rId4"/>
    <p:sldId id="292" r:id="rId5"/>
    <p:sldId id="316" r:id="rId6"/>
    <p:sldId id="315" r:id="rId7"/>
    <p:sldId id="295" r:id="rId8"/>
    <p:sldId id="296" r:id="rId9"/>
    <p:sldId id="293" r:id="rId10"/>
    <p:sldId id="294" r:id="rId11"/>
    <p:sldId id="317" r:id="rId12"/>
    <p:sldId id="318" r:id="rId13"/>
    <p:sldId id="319" r:id="rId14"/>
    <p:sldId id="320" r:id="rId15"/>
    <p:sldId id="297" r:id="rId16"/>
    <p:sldId id="313" r:id="rId17"/>
    <p:sldId id="299" r:id="rId18"/>
    <p:sldId id="303" r:id="rId19"/>
    <p:sldId id="300" r:id="rId20"/>
    <p:sldId id="304" r:id="rId21"/>
    <p:sldId id="301" r:id="rId22"/>
    <p:sldId id="309" r:id="rId23"/>
    <p:sldId id="31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02384B-F70A-4AAD-8BB4-D9FAE7869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3699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A8ADA51-F099-439D-8231-C7350D5ABD55}" type="datetimeFigureOut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F3ECD1C-E7AC-43E7-8AC4-606899078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570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F3BE972-EC56-471F-8F6D-448EDB1870EA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A861EDA-EBAC-4C8E-A840-A7CA69EC60CD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3A942-AB3C-4714-8F33-1AE1B359E9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8339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70413-5C2B-40DC-964C-544326EECD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3097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8200E-C2F0-4BCE-B174-6361FF3C5B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23510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B28DA-57F2-4472-9103-B55E397BC3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1891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BFBC3-7D11-4336-95D7-B614A56D9D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92917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1A5B8-EC41-456A-A119-EA0C8D8C8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1735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90FCF-69F4-4062-B91C-3F9828A73F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1237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D146C-FEC2-43ED-8EF3-98CF3FFA6E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4532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9DB36-53B1-4AF6-B868-3A9B49FEA3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3413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B9E77-82A6-40AB-83BE-F529F5F9CA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24928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3F874-20F7-4751-8ED6-4D8CC71C12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6832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B7188-6743-4398-8BBB-F5F1D50360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986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782AD-A8EF-45E0-9445-E26FD9B99A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4654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66CC-A163-46D4-A3A5-5A8F153CA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4054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B21C330-BC91-4BC3-B6C6-B945B0DD3F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  <p:sldLayoutId id="2147484283" r:id="rId12"/>
    <p:sldLayoutId id="2147484284" r:id="rId13"/>
    <p:sldLayoutId id="2147484285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Chart1.xls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Chart2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6000" dirty="0" smtClean="0"/>
              <a:t>Molecular Polarity &amp; Forces</a:t>
            </a:r>
            <a:endParaRPr lang="en-US" altLang="en-US" sz="6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Chapter 8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err="1" smtClean="0"/>
              <a:t>Nonpolar</a:t>
            </a:r>
            <a:r>
              <a:rPr lang="en-US" altLang="en-US" dirty="0" smtClean="0"/>
              <a:t> Molecule</a:t>
            </a:r>
            <a:endParaRPr lang="en-US" altLang="en-US" baseline="-25000" dirty="0" smtClean="0"/>
          </a:p>
        </p:txBody>
      </p:sp>
      <p:sp>
        <p:nvSpPr>
          <p:cNvPr id="58392" name="TextBox 17"/>
          <p:cNvSpPr txBox="1">
            <a:spLocks noChangeArrowheads="1"/>
          </p:cNvSpPr>
          <p:nvPr/>
        </p:nvSpPr>
        <p:spPr bwMode="auto">
          <a:xfrm>
            <a:off x="5105363" y="2057400"/>
            <a:ext cx="107433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600"/>
              <a:t>H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4267200" y="2819400"/>
            <a:ext cx="7620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97" name="TextBox 22"/>
          <p:cNvSpPr txBox="1">
            <a:spLocks noChangeArrowheads="1"/>
          </p:cNvSpPr>
          <p:nvPr/>
        </p:nvSpPr>
        <p:spPr bwMode="auto">
          <a:xfrm>
            <a:off x="3124200" y="2057400"/>
            <a:ext cx="107433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600" dirty="0"/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baseline="-25000" dirty="0" smtClean="0"/>
          </a:p>
        </p:txBody>
      </p:sp>
      <p:sp>
        <p:nvSpPr>
          <p:cNvPr id="58391" name="TextBox 16"/>
          <p:cNvSpPr txBox="1">
            <a:spLocks noChangeArrowheads="1"/>
          </p:cNvSpPr>
          <p:nvPr/>
        </p:nvSpPr>
        <p:spPr bwMode="auto">
          <a:xfrm>
            <a:off x="4038600" y="1676400"/>
            <a:ext cx="107433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600" dirty="0"/>
              <a:t>N</a:t>
            </a:r>
          </a:p>
        </p:txBody>
      </p:sp>
      <p:sp>
        <p:nvSpPr>
          <p:cNvPr id="58392" name="TextBox 17"/>
          <p:cNvSpPr txBox="1">
            <a:spLocks noChangeArrowheads="1"/>
          </p:cNvSpPr>
          <p:nvPr/>
        </p:nvSpPr>
        <p:spPr bwMode="auto">
          <a:xfrm>
            <a:off x="5410200" y="1676400"/>
            <a:ext cx="107433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600" dirty="0"/>
              <a:t>H</a:t>
            </a:r>
          </a:p>
        </p:txBody>
      </p:sp>
      <p:sp>
        <p:nvSpPr>
          <p:cNvPr id="58393" name="TextBox 18"/>
          <p:cNvSpPr txBox="1">
            <a:spLocks noChangeArrowheads="1"/>
          </p:cNvSpPr>
          <p:nvPr/>
        </p:nvSpPr>
        <p:spPr bwMode="auto">
          <a:xfrm>
            <a:off x="4038600" y="3200400"/>
            <a:ext cx="107433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600" dirty="0"/>
              <a:t>H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029200" y="2438400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auto">
          <a:xfrm>
            <a:off x="3581401" y="2438400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97" name="TextBox 22"/>
          <p:cNvSpPr txBox="1">
            <a:spLocks noChangeArrowheads="1"/>
          </p:cNvSpPr>
          <p:nvPr/>
        </p:nvSpPr>
        <p:spPr bwMode="auto">
          <a:xfrm>
            <a:off x="2667000" y="1676400"/>
            <a:ext cx="107433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600" dirty="0"/>
              <a:t>H</a:t>
            </a: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4572000" y="3048000"/>
            <a:ext cx="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Polar Molecule</a:t>
            </a:r>
            <a:endParaRPr lang="en-US" altLang="en-US" baseline="-25000" dirty="0" smtClean="0"/>
          </a:p>
        </p:txBody>
      </p:sp>
      <p:sp>
        <p:nvSpPr>
          <p:cNvPr id="58391" name="TextBox 16"/>
          <p:cNvSpPr txBox="1">
            <a:spLocks noChangeArrowheads="1"/>
          </p:cNvSpPr>
          <p:nvPr/>
        </p:nvSpPr>
        <p:spPr bwMode="auto">
          <a:xfrm>
            <a:off x="4038600" y="1676400"/>
            <a:ext cx="107433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600" dirty="0"/>
              <a:t>N</a:t>
            </a:r>
          </a:p>
        </p:txBody>
      </p:sp>
      <p:sp>
        <p:nvSpPr>
          <p:cNvPr id="58392" name="TextBox 17"/>
          <p:cNvSpPr txBox="1">
            <a:spLocks noChangeArrowheads="1"/>
          </p:cNvSpPr>
          <p:nvPr/>
        </p:nvSpPr>
        <p:spPr bwMode="auto">
          <a:xfrm>
            <a:off x="5410200" y="2286000"/>
            <a:ext cx="107433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600" dirty="0"/>
              <a:t>H</a:t>
            </a:r>
          </a:p>
        </p:txBody>
      </p:sp>
      <p:sp>
        <p:nvSpPr>
          <p:cNvPr id="58393" name="TextBox 18"/>
          <p:cNvSpPr txBox="1">
            <a:spLocks noChangeArrowheads="1"/>
          </p:cNvSpPr>
          <p:nvPr/>
        </p:nvSpPr>
        <p:spPr bwMode="auto">
          <a:xfrm>
            <a:off x="4038600" y="3200400"/>
            <a:ext cx="107433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600" dirty="0"/>
              <a:t>H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5029200" y="2667000"/>
            <a:ext cx="4572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auto">
          <a:xfrm flipV="1">
            <a:off x="3657600" y="2667000"/>
            <a:ext cx="381001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97" name="TextBox 22"/>
          <p:cNvSpPr txBox="1">
            <a:spLocks noChangeArrowheads="1"/>
          </p:cNvSpPr>
          <p:nvPr/>
        </p:nvSpPr>
        <p:spPr bwMode="auto">
          <a:xfrm>
            <a:off x="2667000" y="2286000"/>
            <a:ext cx="107433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9600" dirty="0"/>
              <a:t>H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343400" y="1600200"/>
            <a:ext cx="425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2400" dirty="0">
                <a:solidFill>
                  <a:srgbClr val="FF0000"/>
                </a:solidFill>
              </a:rPr>
              <a:t>δ</a:t>
            </a:r>
            <a:r>
              <a:rPr lang="en-US" altLang="en-US" sz="2400" baseline="30000" dirty="0">
                <a:solidFill>
                  <a:srgbClr val="FF0000"/>
                </a:solidFill>
              </a:rPr>
              <a:t>-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285999" y="2971799"/>
            <a:ext cx="4514987" cy="1909763"/>
            <a:chOff x="2514556" y="3962474"/>
            <a:chExt cx="4515221" cy="1909391"/>
          </a:xfrm>
        </p:grpSpPr>
        <p:sp>
          <p:nvSpPr>
            <p:cNvPr id="58388" name="TextBox 16"/>
            <p:cNvSpPr txBox="1">
              <a:spLocks noChangeArrowheads="1"/>
            </p:cNvSpPr>
            <p:nvPr/>
          </p:nvSpPr>
          <p:spPr bwMode="auto">
            <a:xfrm>
              <a:off x="2514556" y="3962475"/>
              <a:ext cx="4764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2400" dirty="0">
                  <a:solidFill>
                    <a:srgbClr val="FF0000"/>
                  </a:solidFill>
                </a:rPr>
                <a:t>δ</a:t>
              </a:r>
              <a:r>
                <a:rPr lang="en-US" altLang="en-US" sz="2400" baseline="30000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8389" name="TextBox 20"/>
            <p:cNvSpPr txBox="1">
              <a:spLocks noChangeArrowheads="1"/>
            </p:cNvSpPr>
            <p:nvPr/>
          </p:nvSpPr>
          <p:spPr bwMode="auto">
            <a:xfrm>
              <a:off x="6553365" y="3962474"/>
              <a:ext cx="4764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2400" dirty="0">
                  <a:solidFill>
                    <a:srgbClr val="FF0000"/>
                  </a:solidFill>
                </a:rPr>
                <a:t>δ</a:t>
              </a:r>
              <a:r>
                <a:rPr lang="en-US" altLang="en-US" sz="2400" baseline="30000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8390" name="TextBox 21"/>
            <p:cNvSpPr txBox="1">
              <a:spLocks noChangeArrowheads="1"/>
            </p:cNvSpPr>
            <p:nvPr/>
          </p:nvSpPr>
          <p:spPr bwMode="auto">
            <a:xfrm>
              <a:off x="4571999" y="5410200"/>
              <a:ext cx="4764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2400">
                  <a:solidFill>
                    <a:srgbClr val="FF0000"/>
                  </a:solidFill>
                </a:rPr>
                <a:t>δ</a:t>
              </a:r>
              <a:r>
                <a:rPr lang="en-US" altLang="en-US" sz="2400" baseline="30000">
                  <a:solidFill>
                    <a:srgbClr val="FF0000"/>
                  </a:solidFill>
                </a:rPr>
                <a:t>+</a:t>
              </a:r>
            </a:p>
          </p:txBody>
        </p:sp>
      </p:grpSp>
      <p:cxnSp>
        <p:nvCxnSpPr>
          <p:cNvPr id="25" name="Straight Connector 24"/>
          <p:cNvCxnSpPr/>
          <p:nvPr/>
        </p:nvCxnSpPr>
        <p:spPr>
          <a:xfrm flipH="1">
            <a:off x="1371600" y="2590800"/>
            <a:ext cx="62484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 bwMode="auto">
          <a:xfrm>
            <a:off x="4572000" y="3048000"/>
            <a:ext cx="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pPr>
              <a:buNone/>
            </a:pPr>
            <a:endParaRPr lang="en-US" altLang="en-US" dirty="0" smtClean="0"/>
          </a:p>
          <a:p>
            <a:r>
              <a:rPr lang="en-US" altLang="en-US" dirty="0" err="1" smtClean="0"/>
              <a:t>Nonpolar</a:t>
            </a:r>
            <a:r>
              <a:rPr lang="en-US" altLang="en-US" dirty="0" smtClean="0"/>
              <a:t> Molecule</a:t>
            </a:r>
            <a:endParaRPr lang="en-US" altLang="en-US" baseline="-25000" dirty="0" smtClean="0"/>
          </a:p>
          <a:p>
            <a:endParaRPr lang="en-US" altLang="en-US" baseline="-25000" dirty="0" smtClean="0"/>
          </a:p>
          <a:p>
            <a:endParaRPr lang="en-US" altLang="en-US" baseline="-25000" dirty="0" smtClean="0"/>
          </a:p>
          <a:p>
            <a:endParaRPr lang="en-US" altLang="en-US" baseline="-25000" dirty="0" smtClean="0"/>
          </a:p>
          <a:p>
            <a:endParaRPr lang="en-US" altLang="en-US" baseline="-25000" dirty="0" smtClean="0"/>
          </a:p>
          <a:p>
            <a:endParaRPr lang="en-US" altLang="en-US" baseline="-25000" dirty="0" smtClean="0"/>
          </a:p>
          <a:p>
            <a:endParaRPr lang="en-US" altLang="en-US" baseline="-25000" dirty="0" smtClean="0"/>
          </a:p>
          <a:p>
            <a:pPr>
              <a:buNone/>
            </a:pPr>
            <a:endParaRPr lang="en-US" altLang="en-US" dirty="0" smtClean="0"/>
          </a:p>
        </p:txBody>
      </p:sp>
      <p:sp>
        <p:nvSpPr>
          <p:cNvPr id="59402" name="TextBox 16"/>
          <p:cNvSpPr txBox="1">
            <a:spLocks noChangeArrowheads="1"/>
          </p:cNvSpPr>
          <p:nvPr/>
        </p:nvSpPr>
        <p:spPr bwMode="auto">
          <a:xfrm>
            <a:off x="3935025" y="2819400"/>
            <a:ext cx="99899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800" dirty="0"/>
              <a:t>C</a:t>
            </a:r>
          </a:p>
        </p:txBody>
      </p:sp>
      <p:sp>
        <p:nvSpPr>
          <p:cNvPr id="59403" name="TextBox 17"/>
          <p:cNvSpPr txBox="1">
            <a:spLocks noChangeArrowheads="1"/>
          </p:cNvSpPr>
          <p:nvPr/>
        </p:nvSpPr>
        <p:spPr bwMode="auto">
          <a:xfrm>
            <a:off x="5486400" y="2819400"/>
            <a:ext cx="124906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800" dirty="0" err="1" smtClean="0"/>
              <a:t>Cl</a:t>
            </a:r>
            <a:endParaRPr lang="en-US" altLang="en-US" sz="8800" dirty="0"/>
          </a:p>
        </p:txBody>
      </p:sp>
      <p:sp>
        <p:nvSpPr>
          <p:cNvPr id="59404" name="TextBox 18"/>
          <p:cNvSpPr txBox="1">
            <a:spLocks noChangeArrowheads="1"/>
          </p:cNvSpPr>
          <p:nvPr/>
        </p:nvSpPr>
        <p:spPr bwMode="auto">
          <a:xfrm>
            <a:off x="3809990" y="4191000"/>
            <a:ext cx="124906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800" dirty="0" err="1" smtClean="0"/>
              <a:t>Cl</a:t>
            </a:r>
            <a:endParaRPr lang="en-US" altLang="en-US" sz="8800" dirty="0"/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4305300" y="4229100"/>
            <a:ext cx="3810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 bwMode="auto">
          <a:xfrm>
            <a:off x="4953000" y="3505200"/>
            <a:ext cx="4572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>
            <a:off x="3505200" y="3505200"/>
            <a:ext cx="4572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08" name="TextBox 22"/>
          <p:cNvSpPr txBox="1">
            <a:spLocks noChangeArrowheads="1"/>
          </p:cNvSpPr>
          <p:nvPr/>
        </p:nvSpPr>
        <p:spPr bwMode="auto">
          <a:xfrm>
            <a:off x="2209800" y="2819400"/>
            <a:ext cx="124906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800" dirty="0" err="1" smtClean="0"/>
              <a:t>Cl</a:t>
            </a:r>
            <a:endParaRPr lang="en-US" altLang="en-US" sz="8800" dirty="0"/>
          </a:p>
        </p:txBody>
      </p:sp>
      <p:sp>
        <p:nvSpPr>
          <p:cNvPr id="59409" name="TextBox 17"/>
          <p:cNvSpPr txBox="1">
            <a:spLocks noChangeArrowheads="1"/>
          </p:cNvSpPr>
          <p:nvPr/>
        </p:nvSpPr>
        <p:spPr bwMode="auto">
          <a:xfrm>
            <a:off x="3809990" y="1447800"/>
            <a:ext cx="124906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800" dirty="0" err="1" smtClean="0"/>
              <a:t>Cl</a:t>
            </a:r>
            <a:endParaRPr lang="en-US" altLang="en-US" sz="88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 rot="5400000">
            <a:off x="4229100" y="2857500"/>
            <a:ext cx="3810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24400" y="2971800"/>
            <a:ext cx="476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2400" dirty="0">
                <a:solidFill>
                  <a:srgbClr val="FF0000"/>
                </a:solidFill>
              </a:rPr>
              <a:t>δ</a:t>
            </a:r>
            <a:r>
              <a:rPr lang="en-US" altLang="en-US" sz="2400" baseline="30000" dirty="0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905000" y="1295400"/>
            <a:ext cx="5073650" cy="4500563"/>
            <a:chOff x="1905000" y="1295400"/>
            <a:chExt cx="5073650" cy="4500563"/>
          </a:xfrm>
        </p:grpSpPr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4267200" y="1295400"/>
              <a:ext cx="4254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2400" dirty="0">
                  <a:solidFill>
                    <a:srgbClr val="FF0000"/>
                  </a:solidFill>
                </a:rPr>
                <a:t>δ</a:t>
              </a:r>
              <a:r>
                <a:rPr lang="en-US" altLang="en-US" sz="2400" baseline="300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1905000" y="3276600"/>
              <a:ext cx="4254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2400" dirty="0">
                  <a:solidFill>
                    <a:srgbClr val="FF0000"/>
                  </a:solidFill>
                </a:rPr>
                <a:t>δ</a:t>
              </a:r>
              <a:r>
                <a:rPr lang="en-US" altLang="en-US" sz="2400" baseline="300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6553200" y="3352800"/>
              <a:ext cx="4254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2400" dirty="0">
                  <a:solidFill>
                    <a:srgbClr val="FF0000"/>
                  </a:solidFill>
                </a:rPr>
                <a:t>δ</a:t>
              </a:r>
              <a:r>
                <a:rPr lang="en-US" altLang="en-US" sz="2400" baseline="300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4419600" y="5334000"/>
              <a:ext cx="4254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2400" dirty="0">
                  <a:solidFill>
                    <a:srgbClr val="FF0000"/>
                  </a:solidFill>
                </a:rPr>
                <a:t>δ</a:t>
              </a:r>
              <a:r>
                <a:rPr lang="en-US" altLang="en-US" sz="2400" baseline="30000" dirty="0">
                  <a:solidFill>
                    <a:srgbClr val="FF0000"/>
                  </a:solidFill>
                </a:rPr>
                <a:t>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pPr>
              <a:buNone/>
            </a:pPr>
            <a:endParaRPr lang="en-US" altLang="en-US" dirty="0" smtClean="0"/>
          </a:p>
          <a:p>
            <a:r>
              <a:rPr lang="en-US" altLang="en-US" dirty="0" err="1" smtClean="0"/>
              <a:t>Nonpolar</a:t>
            </a:r>
            <a:r>
              <a:rPr lang="en-US" altLang="en-US" dirty="0" smtClean="0"/>
              <a:t> Molecule</a:t>
            </a:r>
            <a:endParaRPr lang="en-US" altLang="en-US" baseline="-25000" dirty="0" smtClean="0"/>
          </a:p>
          <a:p>
            <a:endParaRPr lang="en-US" altLang="en-US" baseline="-25000" dirty="0" smtClean="0"/>
          </a:p>
          <a:p>
            <a:endParaRPr lang="en-US" altLang="en-US" baseline="-25000" dirty="0" smtClean="0"/>
          </a:p>
          <a:p>
            <a:endParaRPr lang="en-US" altLang="en-US" baseline="-25000" dirty="0" smtClean="0"/>
          </a:p>
          <a:p>
            <a:endParaRPr lang="en-US" altLang="en-US" baseline="-25000" dirty="0" smtClean="0"/>
          </a:p>
          <a:p>
            <a:endParaRPr lang="en-US" altLang="en-US" baseline="-25000" dirty="0" smtClean="0"/>
          </a:p>
          <a:p>
            <a:endParaRPr lang="en-US" altLang="en-US" baseline="-25000" dirty="0" smtClean="0"/>
          </a:p>
          <a:p>
            <a:pPr>
              <a:buNone/>
            </a:pPr>
            <a:endParaRPr lang="en-US" altLang="en-US" dirty="0" smtClean="0"/>
          </a:p>
        </p:txBody>
      </p:sp>
      <p:sp>
        <p:nvSpPr>
          <p:cNvPr id="59402" name="TextBox 16"/>
          <p:cNvSpPr txBox="1">
            <a:spLocks noChangeArrowheads="1"/>
          </p:cNvSpPr>
          <p:nvPr/>
        </p:nvSpPr>
        <p:spPr bwMode="auto">
          <a:xfrm>
            <a:off x="3935025" y="2819400"/>
            <a:ext cx="99899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800" dirty="0"/>
              <a:t>C</a:t>
            </a:r>
          </a:p>
        </p:txBody>
      </p:sp>
      <p:sp>
        <p:nvSpPr>
          <p:cNvPr id="59403" name="TextBox 17"/>
          <p:cNvSpPr txBox="1">
            <a:spLocks noChangeArrowheads="1"/>
          </p:cNvSpPr>
          <p:nvPr/>
        </p:nvSpPr>
        <p:spPr bwMode="auto">
          <a:xfrm>
            <a:off x="5486400" y="2819400"/>
            <a:ext cx="106311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800" dirty="0" smtClean="0"/>
              <a:t>O</a:t>
            </a:r>
            <a:endParaRPr lang="en-US" altLang="en-US" sz="8800" dirty="0"/>
          </a:p>
        </p:txBody>
      </p:sp>
      <p:sp>
        <p:nvSpPr>
          <p:cNvPr id="59408" name="TextBox 22"/>
          <p:cNvSpPr txBox="1">
            <a:spLocks noChangeArrowheads="1"/>
          </p:cNvSpPr>
          <p:nvPr/>
        </p:nvSpPr>
        <p:spPr bwMode="auto">
          <a:xfrm>
            <a:off x="2209800" y="2819400"/>
            <a:ext cx="106311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8800" dirty="0" smtClean="0"/>
              <a:t>O</a:t>
            </a:r>
            <a:endParaRPr lang="en-US" altLang="en-US" sz="8800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24400" y="2971800"/>
            <a:ext cx="476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2400" dirty="0">
                <a:solidFill>
                  <a:srgbClr val="FF0000"/>
                </a:solidFill>
              </a:rPr>
              <a:t>δ</a:t>
            </a:r>
            <a:r>
              <a:rPr lang="en-US" altLang="en-US" sz="2400" baseline="30000" dirty="0">
                <a:solidFill>
                  <a:srgbClr val="FF0000"/>
                </a:solidFill>
              </a:rPr>
              <a:t>+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1905000" y="3276600"/>
            <a:ext cx="5073650" cy="538163"/>
            <a:chOff x="1905000" y="3276600"/>
            <a:chExt cx="5073650" cy="538163"/>
          </a:xfrm>
        </p:grpSpPr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1905000" y="3276600"/>
              <a:ext cx="4254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2400" dirty="0">
                  <a:solidFill>
                    <a:srgbClr val="FF0000"/>
                  </a:solidFill>
                </a:rPr>
                <a:t>δ</a:t>
              </a:r>
              <a:r>
                <a:rPr lang="en-US" altLang="en-US" sz="2400" baseline="30000" dirty="0">
                  <a:solidFill>
                    <a:srgbClr val="FF0000"/>
                  </a:solidFill>
                </a:rPr>
                <a:t>-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6553200" y="3352800"/>
              <a:ext cx="425450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2400" dirty="0">
                  <a:solidFill>
                    <a:srgbClr val="FF0000"/>
                  </a:solidFill>
                </a:rPr>
                <a:t>δ</a:t>
              </a:r>
              <a:r>
                <a:rPr lang="en-US" altLang="en-US" sz="2400" baseline="30000" dirty="0">
                  <a:solidFill>
                    <a:srgbClr val="FF0000"/>
                  </a:solidFill>
                </a:rPr>
                <a:t>-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76600" y="3429000"/>
            <a:ext cx="685800" cy="228600"/>
            <a:chOff x="4038600" y="1524000"/>
            <a:chExt cx="838200" cy="152400"/>
          </a:xfrm>
        </p:grpSpPr>
        <p:cxnSp>
          <p:nvCxnSpPr>
            <p:cNvPr id="10" name="Straight Connector 9"/>
            <p:cNvCxnSpPr/>
            <p:nvPr/>
          </p:nvCxnSpPr>
          <p:spPr bwMode="auto">
            <a:xfrm>
              <a:off x="4038600" y="1524000"/>
              <a:ext cx="838200" cy="0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auto">
            <a:xfrm>
              <a:off x="4038600" y="1676400"/>
              <a:ext cx="838200" cy="0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4876800" y="3429000"/>
            <a:ext cx="685800" cy="228600"/>
            <a:chOff x="4038600" y="1524000"/>
            <a:chExt cx="838200" cy="152400"/>
          </a:xfrm>
        </p:grpSpPr>
        <p:cxnSp>
          <p:nvCxnSpPr>
            <p:cNvPr id="31" name="Straight Connector 30"/>
            <p:cNvCxnSpPr/>
            <p:nvPr/>
          </p:nvCxnSpPr>
          <p:spPr bwMode="auto">
            <a:xfrm>
              <a:off x="4038600" y="1524000"/>
              <a:ext cx="838200" cy="0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4038600" y="1676400"/>
              <a:ext cx="838200" cy="0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“Like Dissolves Like”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Polar and Ionic substances will dissolve in  other Polar Substances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Nonpolar substance will dissolve in other nonpolar substances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Intermolecular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Intermolecular Forces of Attraction</a:t>
            </a:r>
          </a:p>
          <a:p>
            <a:pPr lvl="1"/>
            <a:r>
              <a:rPr lang="en-US" altLang="en-US" smtClean="0"/>
              <a:t>attraction between two molecules or ions that hold them together (not a bond)</a:t>
            </a:r>
          </a:p>
          <a:p>
            <a:pPr lvl="1"/>
            <a:endParaRPr lang="en-US" altLang="en-US" smtClean="0"/>
          </a:p>
          <a:p>
            <a:pPr lvl="1"/>
            <a:r>
              <a:rPr lang="en-US" altLang="en-US" smtClean="0"/>
              <a:t>Determines melting and boiling points of compounds</a:t>
            </a:r>
          </a:p>
          <a:p>
            <a:pPr marL="1143000" lvl="2" indent="-228600"/>
            <a:r>
              <a:rPr lang="en-US" altLang="en-US" smtClean="0"/>
              <a:t>Stronger intermolecular forces, higher melting and boiling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Intermolecular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Van </a:t>
            </a:r>
            <a:r>
              <a:rPr lang="en-US" altLang="en-US" dirty="0" err="1" smtClean="0"/>
              <a:t>der</a:t>
            </a:r>
            <a:r>
              <a:rPr lang="en-US" altLang="en-US" dirty="0" smtClean="0"/>
              <a:t> Waals</a:t>
            </a:r>
          </a:p>
          <a:p>
            <a:pPr lvl="1"/>
            <a:r>
              <a:rPr lang="en-US" altLang="en-US" dirty="0" smtClean="0"/>
              <a:t>Dispersion</a:t>
            </a:r>
          </a:p>
          <a:p>
            <a:pPr lvl="1"/>
            <a:r>
              <a:rPr lang="en-US" altLang="en-US" dirty="0" smtClean="0"/>
              <a:t>Dipole-Dipole</a:t>
            </a:r>
          </a:p>
          <a:p>
            <a:r>
              <a:rPr lang="en-US" altLang="en-US" dirty="0" smtClean="0"/>
              <a:t>Hydrogen </a:t>
            </a:r>
            <a:r>
              <a:rPr lang="en-US" altLang="en-US" dirty="0" smtClean="0"/>
              <a:t>Bonding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334000" y="1676400"/>
            <a:ext cx="1724025" cy="2809875"/>
            <a:chOff x="5334000" y="1676400"/>
            <a:chExt cx="1723549" cy="2809220"/>
          </a:xfrm>
        </p:grpSpPr>
        <p:sp>
          <p:nvSpPr>
            <p:cNvPr id="64517" name="TextBox 3"/>
            <p:cNvSpPr txBox="1">
              <a:spLocks noChangeArrowheads="1"/>
            </p:cNvSpPr>
            <p:nvPr/>
          </p:nvSpPr>
          <p:spPr bwMode="auto">
            <a:xfrm>
              <a:off x="5407770" y="1676400"/>
              <a:ext cx="157600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/>
                <a:t>Weakest</a:t>
              </a:r>
            </a:p>
          </p:txBody>
        </p:sp>
        <p:sp>
          <p:nvSpPr>
            <p:cNvPr id="64518" name="TextBox 4"/>
            <p:cNvSpPr txBox="1">
              <a:spLocks noChangeArrowheads="1"/>
            </p:cNvSpPr>
            <p:nvPr/>
          </p:nvSpPr>
          <p:spPr bwMode="auto">
            <a:xfrm>
              <a:off x="5334000" y="3962400"/>
              <a:ext cx="172354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/>
                <a:t>Strongest</a:t>
              </a:r>
            </a:p>
          </p:txBody>
        </p:sp>
        <p:cxnSp>
          <p:nvCxnSpPr>
            <p:cNvPr id="7" name="Straight Arrow Connector 6"/>
            <p:cNvCxnSpPr>
              <a:stCxn id="64517" idx="2"/>
              <a:endCxn id="64518" idx="0"/>
            </p:cNvCxnSpPr>
            <p:nvPr/>
          </p:nvCxnSpPr>
          <p:spPr>
            <a:xfrm rot="5400000">
              <a:off x="5314917" y="3081011"/>
              <a:ext cx="1763302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Van der Waals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Dispersion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Electrons of one atom are attracted to the Protons of the next atom.  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Also called an induced dipole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Attraction increases with increasing mass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352800" y="5181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541" name="TextBox 4"/>
          <p:cNvSpPr txBox="1">
            <a:spLocks noChangeArrowheads="1"/>
          </p:cNvSpPr>
          <p:nvPr/>
        </p:nvSpPr>
        <p:spPr bwMode="auto">
          <a:xfrm>
            <a:off x="3352800" y="51054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</a:t>
            </a:r>
          </a:p>
        </p:txBody>
      </p:sp>
      <p:sp>
        <p:nvSpPr>
          <p:cNvPr id="65542" name="TextBox 5"/>
          <p:cNvSpPr txBox="1">
            <a:spLocks noChangeArrowheads="1"/>
          </p:cNvSpPr>
          <p:nvPr/>
        </p:nvSpPr>
        <p:spPr bwMode="auto">
          <a:xfrm>
            <a:off x="3657600" y="5257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</a:t>
            </a:r>
          </a:p>
        </p:txBody>
      </p:sp>
      <p:sp>
        <p:nvSpPr>
          <p:cNvPr id="7" name="Oval 6"/>
          <p:cNvSpPr/>
          <p:nvPr/>
        </p:nvSpPr>
        <p:spPr>
          <a:xfrm>
            <a:off x="3657600" y="5334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19400" y="4572000"/>
            <a:ext cx="1676400" cy="167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545" name="TextBox 8"/>
          <p:cNvSpPr txBox="1">
            <a:spLocks noChangeArrowheads="1"/>
          </p:cNvSpPr>
          <p:nvPr/>
        </p:nvSpPr>
        <p:spPr bwMode="auto">
          <a:xfrm>
            <a:off x="4343400" y="54102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e</a:t>
            </a:r>
          </a:p>
        </p:txBody>
      </p:sp>
      <p:sp>
        <p:nvSpPr>
          <p:cNvPr id="65546" name="TextBox 9"/>
          <p:cNvSpPr txBox="1">
            <a:spLocks noChangeArrowheads="1"/>
          </p:cNvSpPr>
          <p:nvPr/>
        </p:nvSpPr>
        <p:spPr bwMode="auto">
          <a:xfrm>
            <a:off x="4267200" y="4876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e</a:t>
            </a:r>
          </a:p>
        </p:txBody>
      </p:sp>
      <p:sp>
        <p:nvSpPr>
          <p:cNvPr id="65547" name="TextBox 10"/>
          <p:cNvSpPr txBox="1">
            <a:spLocks noChangeArrowheads="1"/>
          </p:cNvSpPr>
          <p:nvPr/>
        </p:nvSpPr>
        <p:spPr bwMode="auto">
          <a:xfrm>
            <a:off x="5334000" y="51054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</a:t>
            </a:r>
          </a:p>
        </p:txBody>
      </p:sp>
      <p:sp>
        <p:nvSpPr>
          <p:cNvPr id="65548" name="TextBox 11"/>
          <p:cNvSpPr txBox="1">
            <a:spLocks noChangeArrowheads="1"/>
          </p:cNvSpPr>
          <p:nvPr/>
        </p:nvSpPr>
        <p:spPr bwMode="auto">
          <a:xfrm>
            <a:off x="5638800" y="5257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</a:t>
            </a:r>
          </a:p>
        </p:txBody>
      </p:sp>
      <p:sp>
        <p:nvSpPr>
          <p:cNvPr id="13" name="Oval 12"/>
          <p:cNvSpPr/>
          <p:nvPr/>
        </p:nvSpPr>
        <p:spPr>
          <a:xfrm>
            <a:off x="5638800" y="53340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00600" y="4572000"/>
            <a:ext cx="1676400" cy="167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551" name="TextBox 14"/>
          <p:cNvSpPr txBox="1">
            <a:spLocks noChangeArrowheads="1"/>
          </p:cNvSpPr>
          <p:nvPr/>
        </p:nvSpPr>
        <p:spPr bwMode="auto">
          <a:xfrm>
            <a:off x="6248400" y="5638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e</a:t>
            </a:r>
          </a:p>
        </p:txBody>
      </p:sp>
      <p:sp>
        <p:nvSpPr>
          <p:cNvPr id="65552" name="TextBox 15"/>
          <p:cNvSpPr txBox="1">
            <a:spLocks noChangeArrowheads="1"/>
          </p:cNvSpPr>
          <p:nvPr/>
        </p:nvSpPr>
        <p:spPr bwMode="auto">
          <a:xfrm>
            <a:off x="6096000" y="46482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e</a:t>
            </a:r>
          </a:p>
        </p:txBody>
      </p:sp>
      <p:sp>
        <p:nvSpPr>
          <p:cNvPr id="17" name="Oval 16"/>
          <p:cNvSpPr/>
          <p:nvPr/>
        </p:nvSpPr>
        <p:spPr>
          <a:xfrm>
            <a:off x="5334000" y="51816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Structural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Shared electrons are written as a line, unshared electrons are not written</a:t>
            </a:r>
          </a:p>
          <a:p>
            <a:pPr lvl="1"/>
            <a:r>
              <a:rPr lang="en-US" altLang="en-US" smtClean="0"/>
              <a:t>Each line represents 2 electrons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914400" y="3352800"/>
            <a:ext cx="1695450" cy="1744663"/>
            <a:chOff x="1371600" y="3048000"/>
            <a:chExt cx="1695498" cy="1745397"/>
          </a:xfrm>
        </p:grpSpPr>
        <p:sp>
          <p:nvSpPr>
            <p:cNvPr id="55318" name="TextBox 3"/>
            <p:cNvSpPr txBox="1">
              <a:spLocks noChangeArrowheads="1"/>
            </p:cNvSpPr>
            <p:nvPr/>
          </p:nvSpPr>
          <p:spPr bwMode="auto">
            <a:xfrm>
              <a:off x="1371600" y="3048000"/>
              <a:ext cx="66396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/>
                <a:t>O</a:t>
              </a:r>
            </a:p>
          </p:txBody>
        </p:sp>
        <p:sp>
          <p:nvSpPr>
            <p:cNvPr id="55319" name="TextBox 4"/>
            <p:cNvSpPr txBox="1">
              <a:spLocks noChangeArrowheads="1"/>
            </p:cNvSpPr>
            <p:nvPr/>
          </p:nvSpPr>
          <p:spPr bwMode="auto">
            <a:xfrm>
              <a:off x="2438400" y="3048000"/>
              <a:ext cx="6286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/>
                <a:t>H</a:t>
              </a:r>
            </a:p>
          </p:txBody>
        </p:sp>
        <p:sp>
          <p:nvSpPr>
            <p:cNvPr id="55320" name="TextBox 5"/>
            <p:cNvSpPr txBox="1">
              <a:spLocks noChangeArrowheads="1"/>
            </p:cNvSpPr>
            <p:nvPr/>
          </p:nvSpPr>
          <p:spPr bwMode="auto">
            <a:xfrm>
              <a:off x="1371600" y="3962400"/>
              <a:ext cx="6286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/>
                <a:t>H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 rot="5400000">
              <a:off x="1485828" y="3924669"/>
              <a:ext cx="3811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981217" y="3429160"/>
              <a:ext cx="457213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524000" y="4800600"/>
            <a:ext cx="1831975" cy="830263"/>
            <a:chOff x="3581400" y="3124200"/>
            <a:chExt cx="1831753" cy="830997"/>
          </a:xfrm>
        </p:grpSpPr>
        <p:sp>
          <p:nvSpPr>
            <p:cNvPr id="55315" name="TextBox 10"/>
            <p:cNvSpPr txBox="1">
              <a:spLocks noChangeArrowheads="1"/>
            </p:cNvSpPr>
            <p:nvPr/>
          </p:nvSpPr>
          <p:spPr bwMode="auto">
            <a:xfrm>
              <a:off x="3581400" y="3124200"/>
              <a:ext cx="6286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/>
                <a:t>H</a:t>
              </a:r>
            </a:p>
          </p:txBody>
        </p:sp>
        <p:sp>
          <p:nvSpPr>
            <p:cNvPr id="55316" name="TextBox 11"/>
            <p:cNvSpPr txBox="1">
              <a:spLocks noChangeArrowheads="1"/>
            </p:cNvSpPr>
            <p:nvPr/>
          </p:nvSpPr>
          <p:spPr bwMode="auto">
            <a:xfrm>
              <a:off x="4648200" y="3124200"/>
              <a:ext cx="764953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/>
                <a:t>Cl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190926" y="3505537"/>
              <a:ext cx="45714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791200" y="3352800"/>
            <a:ext cx="2762250" cy="1744663"/>
            <a:chOff x="4267200" y="4419600"/>
            <a:chExt cx="2762298" cy="1745397"/>
          </a:xfrm>
        </p:grpSpPr>
        <p:sp>
          <p:nvSpPr>
            <p:cNvPr id="55308" name="TextBox 16"/>
            <p:cNvSpPr txBox="1">
              <a:spLocks noChangeArrowheads="1"/>
            </p:cNvSpPr>
            <p:nvPr/>
          </p:nvSpPr>
          <p:spPr bwMode="auto">
            <a:xfrm>
              <a:off x="5334000" y="4419600"/>
              <a:ext cx="6286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/>
                <a:t>N</a:t>
              </a:r>
            </a:p>
          </p:txBody>
        </p:sp>
        <p:sp>
          <p:nvSpPr>
            <p:cNvPr id="55309" name="TextBox 17"/>
            <p:cNvSpPr txBox="1">
              <a:spLocks noChangeArrowheads="1"/>
            </p:cNvSpPr>
            <p:nvPr/>
          </p:nvSpPr>
          <p:spPr bwMode="auto">
            <a:xfrm>
              <a:off x="6400800" y="4419600"/>
              <a:ext cx="6286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/>
                <a:t>H</a:t>
              </a:r>
            </a:p>
          </p:txBody>
        </p:sp>
        <p:sp>
          <p:nvSpPr>
            <p:cNvPr id="55310" name="TextBox 18"/>
            <p:cNvSpPr txBox="1">
              <a:spLocks noChangeArrowheads="1"/>
            </p:cNvSpPr>
            <p:nvPr/>
          </p:nvSpPr>
          <p:spPr bwMode="auto">
            <a:xfrm>
              <a:off x="5334000" y="5334000"/>
              <a:ext cx="6286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/>
                <a:t>H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 rot="5400000">
              <a:off x="5448244" y="5296269"/>
              <a:ext cx="3811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943629" y="4800760"/>
              <a:ext cx="457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876811" y="4800760"/>
              <a:ext cx="4572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314" name="TextBox 22"/>
            <p:cNvSpPr txBox="1">
              <a:spLocks noChangeArrowheads="1"/>
            </p:cNvSpPr>
            <p:nvPr/>
          </p:nvSpPr>
          <p:spPr bwMode="auto">
            <a:xfrm>
              <a:off x="4267200" y="4419600"/>
              <a:ext cx="6286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/>
                <a:t>H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343400" y="4343400"/>
            <a:ext cx="1730375" cy="830263"/>
            <a:chOff x="4343400" y="4343400"/>
            <a:chExt cx="1730734" cy="830997"/>
          </a:xfrm>
        </p:grpSpPr>
        <p:sp>
          <p:nvSpPr>
            <p:cNvPr id="55304" name="TextBox 3"/>
            <p:cNvSpPr txBox="1">
              <a:spLocks noChangeArrowheads="1"/>
            </p:cNvSpPr>
            <p:nvPr/>
          </p:nvSpPr>
          <p:spPr bwMode="auto">
            <a:xfrm>
              <a:off x="4343400" y="4343400"/>
              <a:ext cx="663945" cy="830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/>
                <a:t>O</a:t>
              </a:r>
            </a:p>
          </p:txBody>
        </p:sp>
        <p:sp>
          <p:nvSpPr>
            <p:cNvPr id="55305" name="TextBox 4"/>
            <p:cNvSpPr txBox="1">
              <a:spLocks noChangeArrowheads="1"/>
            </p:cNvSpPr>
            <p:nvPr/>
          </p:nvSpPr>
          <p:spPr bwMode="auto">
            <a:xfrm>
              <a:off x="5410170" y="4343400"/>
              <a:ext cx="66396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/>
                <a:t>O</a:t>
              </a: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4953126" y="4724737"/>
              <a:ext cx="45729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 bwMode="auto">
            <a:xfrm>
              <a:off x="4953126" y="4877272"/>
              <a:ext cx="45729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Van der Waals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Dipole-Dipole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negatively charged end of polar molecule is attracted to positively charged end of another polar molecule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47800" y="4229100"/>
            <a:ext cx="2362200" cy="1371600"/>
            <a:chOff x="1447800" y="4495800"/>
            <a:chExt cx="1524000" cy="762000"/>
          </a:xfrm>
        </p:grpSpPr>
        <p:grpSp>
          <p:nvGrpSpPr>
            <p:cNvPr id="66578" name="Group 6"/>
            <p:cNvGrpSpPr>
              <a:grpSpLocks/>
            </p:cNvGrpSpPr>
            <p:nvPr/>
          </p:nvGrpSpPr>
          <p:grpSpPr bwMode="auto">
            <a:xfrm>
              <a:off x="1447800" y="4495800"/>
              <a:ext cx="762000" cy="762000"/>
              <a:chOff x="1447800" y="4495800"/>
              <a:chExt cx="762000" cy="76200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1447800" y="4495800"/>
                <a:ext cx="762000" cy="76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83" name="TextBox 5"/>
              <p:cNvSpPr txBox="1">
                <a:spLocks noChangeArrowheads="1"/>
              </p:cNvSpPr>
              <p:nvPr/>
            </p:nvSpPr>
            <p:spPr bwMode="auto">
              <a:xfrm>
                <a:off x="1600200" y="4648200"/>
                <a:ext cx="40561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4800"/>
                  <a:t>H</a:t>
                </a:r>
              </a:p>
            </p:txBody>
          </p:sp>
        </p:grpSp>
        <p:grpSp>
          <p:nvGrpSpPr>
            <p:cNvPr id="66579" name="Group 8"/>
            <p:cNvGrpSpPr>
              <a:grpSpLocks/>
            </p:cNvGrpSpPr>
            <p:nvPr/>
          </p:nvGrpSpPr>
          <p:grpSpPr bwMode="auto">
            <a:xfrm>
              <a:off x="2209800" y="4495800"/>
              <a:ext cx="762000" cy="762000"/>
              <a:chOff x="2209800" y="4495800"/>
              <a:chExt cx="762000" cy="7620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2209800" y="4495800"/>
                <a:ext cx="762000" cy="76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81" name="TextBox 7"/>
              <p:cNvSpPr txBox="1">
                <a:spLocks noChangeArrowheads="1"/>
              </p:cNvSpPr>
              <p:nvPr/>
            </p:nvSpPr>
            <p:spPr bwMode="auto">
              <a:xfrm>
                <a:off x="2362200" y="4648200"/>
                <a:ext cx="49351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4800"/>
                  <a:t>Cl</a:t>
                </a:r>
              </a:p>
            </p:txBody>
          </p:sp>
        </p:grp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1143000" y="4038600"/>
            <a:ext cx="2940050" cy="538163"/>
            <a:chOff x="1143000" y="4038600"/>
            <a:chExt cx="2939716" cy="537865"/>
          </a:xfrm>
        </p:grpSpPr>
        <p:sp>
          <p:nvSpPr>
            <p:cNvPr id="66576" name="TextBox 10"/>
            <p:cNvSpPr txBox="1">
              <a:spLocks noChangeArrowheads="1"/>
            </p:cNvSpPr>
            <p:nvPr/>
          </p:nvSpPr>
          <p:spPr bwMode="auto">
            <a:xfrm>
              <a:off x="1143000" y="4038600"/>
              <a:ext cx="4764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2400"/>
                <a:t>δ</a:t>
              </a:r>
              <a:r>
                <a:rPr lang="en-US" altLang="en-US" sz="2400" baseline="50000"/>
                <a:t>+</a:t>
              </a:r>
            </a:p>
          </p:txBody>
        </p:sp>
        <p:sp>
          <p:nvSpPr>
            <p:cNvPr id="66577" name="TextBox 11"/>
            <p:cNvSpPr txBox="1">
              <a:spLocks noChangeArrowheads="1"/>
            </p:cNvSpPr>
            <p:nvPr/>
          </p:nvSpPr>
          <p:spPr bwMode="auto">
            <a:xfrm>
              <a:off x="3657600" y="4114800"/>
              <a:ext cx="42511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2400"/>
                <a:t>δ</a:t>
              </a:r>
              <a:r>
                <a:rPr lang="en-US" altLang="en-US" sz="2400" baseline="50000"/>
                <a:t>-</a:t>
              </a:r>
            </a:p>
          </p:txBody>
        </p:sp>
      </p:grp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4724400" y="4229100"/>
            <a:ext cx="2362200" cy="1371600"/>
            <a:chOff x="1447800" y="4495800"/>
            <a:chExt cx="1524000" cy="762000"/>
          </a:xfrm>
        </p:grpSpPr>
        <p:grpSp>
          <p:nvGrpSpPr>
            <p:cNvPr id="66570" name="Group 6"/>
            <p:cNvGrpSpPr>
              <a:grpSpLocks/>
            </p:cNvGrpSpPr>
            <p:nvPr/>
          </p:nvGrpSpPr>
          <p:grpSpPr bwMode="auto">
            <a:xfrm>
              <a:off x="1447800" y="4495800"/>
              <a:ext cx="762000" cy="762000"/>
              <a:chOff x="1447800" y="4495800"/>
              <a:chExt cx="762000" cy="762000"/>
            </a:xfrm>
          </p:grpSpPr>
          <p:sp>
            <p:nvSpPr>
              <p:cNvPr id="18" name="Oval 3"/>
              <p:cNvSpPr/>
              <p:nvPr/>
            </p:nvSpPr>
            <p:spPr>
              <a:xfrm>
                <a:off x="1447800" y="4495800"/>
                <a:ext cx="762000" cy="76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75" name="TextBox 18"/>
              <p:cNvSpPr txBox="1">
                <a:spLocks noChangeArrowheads="1"/>
              </p:cNvSpPr>
              <p:nvPr/>
            </p:nvSpPr>
            <p:spPr bwMode="auto">
              <a:xfrm>
                <a:off x="1600200" y="4648200"/>
                <a:ext cx="40561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4800"/>
                  <a:t>H</a:t>
                </a:r>
              </a:p>
            </p:txBody>
          </p:sp>
        </p:grpSp>
        <p:grpSp>
          <p:nvGrpSpPr>
            <p:cNvPr id="66571" name="Group 8"/>
            <p:cNvGrpSpPr>
              <a:grpSpLocks/>
            </p:cNvGrpSpPr>
            <p:nvPr/>
          </p:nvGrpSpPr>
          <p:grpSpPr bwMode="auto">
            <a:xfrm>
              <a:off x="2209800" y="4495800"/>
              <a:ext cx="762000" cy="762000"/>
              <a:chOff x="2209800" y="4495800"/>
              <a:chExt cx="762000" cy="762000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2209800" y="4495800"/>
                <a:ext cx="762000" cy="7620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66573" name="TextBox 16"/>
              <p:cNvSpPr txBox="1">
                <a:spLocks noChangeArrowheads="1"/>
              </p:cNvSpPr>
              <p:nvPr/>
            </p:nvSpPr>
            <p:spPr bwMode="auto">
              <a:xfrm>
                <a:off x="2362200" y="4648200"/>
                <a:ext cx="493518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4800"/>
                  <a:t>Cl</a:t>
                </a:r>
              </a:p>
            </p:txBody>
          </p:sp>
        </p:grpSp>
      </p:grp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4495800" y="3886200"/>
            <a:ext cx="2711450" cy="614363"/>
            <a:chOff x="4495800" y="3886200"/>
            <a:chExt cx="2711116" cy="614065"/>
          </a:xfrm>
        </p:grpSpPr>
        <p:sp>
          <p:nvSpPr>
            <p:cNvPr id="66568" name="TextBox 19"/>
            <p:cNvSpPr txBox="1">
              <a:spLocks noChangeArrowheads="1"/>
            </p:cNvSpPr>
            <p:nvPr/>
          </p:nvSpPr>
          <p:spPr bwMode="auto">
            <a:xfrm>
              <a:off x="6781800" y="3886200"/>
              <a:ext cx="42511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2400"/>
                <a:t>δ</a:t>
              </a:r>
              <a:r>
                <a:rPr lang="en-US" altLang="en-US" sz="2400" baseline="50000"/>
                <a:t>-</a:t>
              </a:r>
            </a:p>
          </p:txBody>
        </p:sp>
        <p:sp>
          <p:nvSpPr>
            <p:cNvPr id="66569" name="TextBox 20"/>
            <p:cNvSpPr txBox="1">
              <a:spLocks noChangeArrowheads="1"/>
            </p:cNvSpPr>
            <p:nvPr/>
          </p:nvSpPr>
          <p:spPr bwMode="auto">
            <a:xfrm>
              <a:off x="4495800" y="4038600"/>
              <a:ext cx="47641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2400"/>
                <a:t>δ</a:t>
              </a:r>
              <a:r>
                <a:rPr lang="en-US" altLang="en-US" sz="2400" baseline="50000"/>
                <a:t>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Hydrogen Bonding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Hydrogen bonded to N, O, or F, is attracted to the N, O, or F of another molecule.</a:t>
            </a:r>
          </a:p>
          <a:p>
            <a:r>
              <a:rPr lang="en-US" altLang="en-US" smtClean="0"/>
              <a:t>Not actual bond, just attraction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886200" y="4953000"/>
            <a:ext cx="990600" cy="0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286000" y="4495800"/>
            <a:ext cx="4219575" cy="854075"/>
            <a:chOff x="2286000" y="4495800"/>
            <a:chExt cx="4218971" cy="854810"/>
          </a:xfrm>
        </p:grpSpPr>
        <p:grpSp>
          <p:nvGrpSpPr>
            <p:cNvPr id="68617" name="Group 23"/>
            <p:cNvGrpSpPr>
              <a:grpSpLocks/>
            </p:cNvGrpSpPr>
            <p:nvPr/>
          </p:nvGrpSpPr>
          <p:grpSpPr bwMode="auto">
            <a:xfrm>
              <a:off x="2286000" y="4495800"/>
              <a:ext cx="1475771" cy="830997"/>
              <a:chOff x="2057400" y="4543426"/>
              <a:chExt cx="1475771" cy="830997"/>
            </a:xfrm>
          </p:grpSpPr>
          <p:sp>
            <p:nvSpPr>
              <p:cNvPr id="68622" name="TextBox 5"/>
              <p:cNvSpPr txBox="1">
                <a:spLocks noChangeArrowheads="1"/>
              </p:cNvSpPr>
              <p:nvPr/>
            </p:nvSpPr>
            <p:spPr bwMode="auto">
              <a:xfrm>
                <a:off x="2057400" y="4543426"/>
                <a:ext cx="628699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4800"/>
                  <a:t>H</a:t>
                </a:r>
              </a:p>
            </p:txBody>
          </p:sp>
          <p:sp>
            <p:nvSpPr>
              <p:cNvPr id="68623" name="TextBox 7"/>
              <p:cNvSpPr txBox="1">
                <a:spLocks noChangeArrowheads="1"/>
              </p:cNvSpPr>
              <p:nvPr/>
            </p:nvSpPr>
            <p:spPr bwMode="auto">
              <a:xfrm>
                <a:off x="2971800" y="4543426"/>
                <a:ext cx="561371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4800"/>
                  <a:t>F</a:t>
                </a:r>
              </a:p>
            </p:txBody>
          </p:sp>
          <p:cxnSp>
            <p:nvCxnSpPr>
              <p:cNvPr id="22" name="Straight Connector 21"/>
              <p:cNvCxnSpPr>
                <a:endCxn id="68623" idx="1"/>
              </p:cNvCxnSpPr>
              <p:nvPr/>
            </p:nvCxnSpPr>
            <p:spPr>
              <a:xfrm>
                <a:off x="2590724" y="4953354"/>
                <a:ext cx="380946" cy="635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8618" name="Group 24"/>
            <p:cNvGrpSpPr>
              <a:grpSpLocks/>
            </p:cNvGrpSpPr>
            <p:nvPr/>
          </p:nvGrpSpPr>
          <p:grpSpPr bwMode="auto">
            <a:xfrm>
              <a:off x="5029200" y="4519613"/>
              <a:ext cx="1475771" cy="830997"/>
              <a:chOff x="2057400" y="4543426"/>
              <a:chExt cx="1475771" cy="830997"/>
            </a:xfrm>
          </p:grpSpPr>
          <p:sp>
            <p:nvSpPr>
              <p:cNvPr id="68619" name="TextBox 5"/>
              <p:cNvSpPr txBox="1">
                <a:spLocks noChangeArrowheads="1"/>
              </p:cNvSpPr>
              <p:nvPr/>
            </p:nvSpPr>
            <p:spPr bwMode="auto">
              <a:xfrm>
                <a:off x="2057400" y="4543426"/>
                <a:ext cx="628699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4800"/>
                  <a:t>H</a:t>
                </a:r>
              </a:p>
            </p:txBody>
          </p:sp>
          <p:sp>
            <p:nvSpPr>
              <p:cNvPr id="68620" name="TextBox 26"/>
              <p:cNvSpPr txBox="1">
                <a:spLocks noChangeArrowheads="1"/>
              </p:cNvSpPr>
              <p:nvPr/>
            </p:nvSpPr>
            <p:spPr bwMode="auto">
              <a:xfrm>
                <a:off x="2971800" y="4543426"/>
                <a:ext cx="561371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l"/>
                  <a:defRPr sz="3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6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70000"/>
                  <a:buFont typeface="Wingdings" pitchFamily="2" charset="2"/>
                  <a:buChar char="l"/>
                  <a:defRPr sz="23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80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4800"/>
                  <a:t>F</a:t>
                </a:r>
              </a:p>
            </p:txBody>
          </p:sp>
          <p:cxnSp>
            <p:nvCxnSpPr>
              <p:cNvPr id="28" name="Straight Connector 27"/>
              <p:cNvCxnSpPr>
                <a:endCxn id="68620" idx="1"/>
              </p:cNvCxnSpPr>
              <p:nvPr/>
            </p:nvCxnSpPr>
            <p:spPr>
              <a:xfrm>
                <a:off x="2590331" y="4953374"/>
                <a:ext cx="380946" cy="635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3429000" y="3810000"/>
            <a:ext cx="1946275" cy="992188"/>
            <a:chOff x="3429000" y="3810000"/>
            <a:chExt cx="1946367" cy="991394"/>
          </a:xfrm>
        </p:grpSpPr>
        <p:sp>
          <p:nvSpPr>
            <p:cNvPr id="68615" name="TextBox 28"/>
            <p:cNvSpPr txBox="1">
              <a:spLocks noChangeArrowheads="1"/>
            </p:cNvSpPr>
            <p:nvPr/>
          </p:nvSpPr>
          <p:spPr bwMode="auto">
            <a:xfrm>
              <a:off x="3429000" y="3810000"/>
              <a:ext cx="194636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Hydrogen “Bond”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rot="5400000">
              <a:off x="4076164" y="4534113"/>
              <a:ext cx="532973" cy="158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Boiling Point of H compounds</a:t>
            </a:r>
          </a:p>
        </p:txBody>
      </p:sp>
      <p:graphicFrame>
        <p:nvGraphicFramePr>
          <p:cNvPr id="6963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411662"/>
        </p:xfrm>
        <a:graphic>
          <a:graphicData uri="http://schemas.openxmlformats.org/presentationml/2006/ole">
            <p:oleObj spid="_x0000_s69636" r:id="rId4" imgW="8230313" imgH="441388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Boiling Point of H compounds</a:t>
            </a:r>
          </a:p>
        </p:txBody>
      </p:sp>
      <p:graphicFrame>
        <p:nvGraphicFramePr>
          <p:cNvPr id="70659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411662"/>
        </p:xfrm>
        <a:graphic>
          <a:graphicData uri="http://schemas.openxmlformats.org/presentationml/2006/ole">
            <p:oleObj spid="_x0000_s70660" r:id="rId4" imgW="8230313" imgH="441388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Polarity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look at the whole molecule</a:t>
            </a:r>
          </a:p>
          <a:p>
            <a:endParaRPr lang="en-US" dirty="0" smtClean="0"/>
          </a:p>
          <a:p>
            <a:r>
              <a:rPr lang="en-US" dirty="0" smtClean="0"/>
              <a:t>Based on shape/symmetry of the molecule and distribution of charge/bonds</a:t>
            </a:r>
          </a:p>
          <a:p>
            <a:endParaRPr lang="en-US" dirty="0" smtClean="0"/>
          </a:p>
          <a:p>
            <a:r>
              <a:rPr lang="en-US" dirty="0" smtClean="0"/>
              <a:t>Two types</a:t>
            </a:r>
          </a:p>
          <a:p>
            <a:pPr lvl="1"/>
            <a:r>
              <a:rPr lang="en-US" dirty="0" smtClean="0"/>
              <a:t>Polar</a:t>
            </a:r>
          </a:p>
          <a:p>
            <a:pPr lvl="1"/>
            <a:r>
              <a:rPr lang="en-US" dirty="0" err="1" smtClean="0"/>
              <a:t>Nonpolar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Polar </a:t>
            </a:r>
            <a:r>
              <a:rPr lang="en-US" altLang="en-US" dirty="0" smtClean="0"/>
              <a:t>Molecules (Dipole)</a:t>
            </a:r>
            <a:endParaRPr lang="en-US" altLang="en-US" dirty="0" smtClean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Contains Polar Covalent Bonds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Molecule has different sides/ends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one end of a molecule is slightly negative(</a:t>
            </a:r>
            <a:r>
              <a:rPr lang="el-GR" altLang="en-US" dirty="0" smtClean="0"/>
              <a:t>δ</a:t>
            </a:r>
            <a:r>
              <a:rPr lang="en-US" altLang="en-US" baseline="30000" dirty="0" smtClean="0"/>
              <a:t>-</a:t>
            </a:r>
            <a:r>
              <a:rPr lang="en-US" altLang="en-US" dirty="0" smtClean="0"/>
              <a:t>) and the other end is slightly positive(</a:t>
            </a:r>
            <a:r>
              <a:rPr lang="el-GR" altLang="en-US" dirty="0" smtClean="0"/>
              <a:t>δ</a:t>
            </a:r>
            <a:r>
              <a:rPr lang="en-US" altLang="en-US" baseline="30000" dirty="0" smtClean="0"/>
              <a:t>+</a:t>
            </a:r>
            <a:r>
              <a:rPr lang="en-US" altLang="en-US" dirty="0" smtClean="0"/>
              <a:t>).</a:t>
            </a:r>
          </a:p>
          <a:p>
            <a:pPr lvl="1"/>
            <a:r>
              <a:rPr lang="en-US" altLang="en-US" dirty="0" smtClean="0"/>
              <a:t>More electronegative element will be slightly negative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Asymmetrical charge distribution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Molecule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HCl</a:t>
            </a:r>
            <a:endParaRPr lang="en-US" dirty="0" smtClean="0"/>
          </a:p>
          <a:p>
            <a:pPr lvl="1"/>
            <a:r>
              <a:rPr lang="en-US" dirty="0" smtClean="0"/>
              <a:t>Polar Covalent Bonds</a:t>
            </a:r>
            <a:endParaRPr lang="en-US" dirty="0"/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505200" y="3962400"/>
            <a:ext cx="1831975" cy="830263"/>
            <a:chOff x="3581400" y="3124200"/>
            <a:chExt cx="1831753" cy="830997"/>
          </a:xfrm>
        </p:grpSpPr>
        <p:sp>
          <p:nvSpPr>
            <p:cNvPr id="5" name="TextBox 10"/>
            <p:cNvSpPr txBox="1">
              <a:spLocks noChangeArrowheads="1"/>
            </p:cNvSpPr>
            <p:nvPr/>
          </p:nvSpPr>
          <p:spPr bwMode="auto">
            <a:xfrm>
              <a:off x="3581400" y="3124200"/>
              <a:ext cx="6286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/>
                <a:t>H</a:t>
              </a:r>
            </a:p>
          </p:txBody>
        </p:sp>
        <p:sp>
          <p:nvSpPr>
            <p:cNvPr id="6" name="TextBox 11"/>
            <p:cNvSpPr txBox="1">
              <a:spLocks noChangeArrowheads="1"/>
            </p:cNvSpPr>
            <p:nvPr/>
          </p:nvSpPr>
          <p:spPr bwMode="auto">
            <a:xfrm>
              <a:off x="4648200" y="3124200"/>
              <a:ext cx="764953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/>
                <a:t>Cl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190926" y="3505537"/>
              <a:ext cx="45714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24200" y="4267200"/>
            <a:ext cx="476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2400">
                <a:solidFill>
                  <a:srgbClr val="FF0000"/>
                </a:solidFill>
              </a:rPr>
              <a:t>δ</a:t>
            </a:r>
            <a:r>
              <a:rPr lang="en-US" altLang="en-US" sz="2400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4000" y="4191000"/>
            <a:ext cx="425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2400">
                <a:solidFill>
                  <a:srgbClr val="FF0000"/>
                </a:solidFill>
              </a:rPr>
              <a:t>δ</a:t>
            </a:r>
            <a:r>
              <a:rPr lang="en-US" altLang="en-US" sz="2400" baseline="30000">
                <a:solidFill>
                  <a:srgbClr val="FF0000"/>
                </a:solidFill>
              </a:rPr>
              <a:t>-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771900" y="4381500"/>
            <a:ext cx="1143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Nonpolar</a:t>
            </a:r>
            <a:r>
              <a:rPr lang="en-US" dirty="0" smtClean="0"/>
              <a:t>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Contains either </a:t>
            </a:r>
            <a:r>
              <a:rPr lang="en-US" altLang="en-US" dirty="0" err="1" smtClean="0"/>
              <a:t>Nonpolar</a:t>
            </a:r>
            <a:r>
              <a:rPr lang="en-US" altLang="en-US" dirty="0" smtClean="0"/>
              <a:t> or Polar Covalent </a:t>
            </a:r>
            <a:r>
              <a:rPr lang="en-US" altLang="en-US" dirty="0" smtClean="0"/>
              <a:t>B</a:t>
            </a:r>
            <a:r>
              <a:rPr lang="en-US" altLang="en-US" dirty="0" smtClean="0"/>
              <a:t>onds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Can not be separated into different ends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Symmetrical charge distribution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Nonpolar</a:t>
            </a:r>
            <a:r>
              <a:rPr lang="en-US" altLang="en-US" dirty="0" smtClean="0"/>
              <a:t> Molecule</a:t>
            </a:r>
            <a:r>
              <a:rPr lang="en-US" altLang="en-US" dirty="0" smtClean="0"/>
              <a:t> </a:t>
            </a:r>
            <a:r>
              <a:rPr lang="en-US" altLang="en-US" dirty="0" smtClean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CH</a:t>
            </a:r>
            <a:r>
              <a:rPr lang="en-US" altLang="en-US" baseline="-25000" dirty="0" smtClean="0"/>
              <a:t>4</a:t>
            </a:r>
          </a:p>
          <a:p>
            <a:pPr lvl="1"/>
            <a:r>
              <a:rPr lang="en-US" altLang="en-US" dirty="0" smtClean="0"/>
              <a:t>Polar Covalent Bonds</a:t>
            </a:r>
            <a:endParaRPr lang="en-US" altLang="en-US" dirty="0" smtClean="0"/>
          </a:p>
          <a:p>
            <a:endParaRPr lang="en-US" altLang="en-US" baseline="-25000" dirty="0" smtClean="0"/>
          </a:p>
          <a:p>
            <a:endParaRPr lang="en-US" altLang="en-US" baseline="-25000" dirty="0" smtClean="0"/>
          </a:p>
          <a:p>
            <a:endParaRPr lang="en-US" altLang="en-US" baseline="-25000" dirty="0" smtClean="0"/>
          </a:p>
          <a:p>
            <a:endParaRPr lang="en-US" altLang="en-US" baseline="-25000" dirty="0" smtClean="0"/>
          </a:p>
          <a:p>
            <a:endParaRPr lang="en-US" altLang="en-US" baseline="-25000" dirty="0" smtClean="0"/>
          </a:p>
          <a:p>
            <a:endParaRPr lang="en-US" altLang="en-US" baseline="-25000" dirty="0" smtClean="0"/>
          </a:p>
          <a:p>
            <a:endParaRPr lang="en-US" altLang="en-US" baseline="-25000" dirty="0" smtClean="0"/>
          </a:p>
          <a:p>
            <a:endParaRPr lang="en-US" altLang="en-US" baseline="-25000" dirty="0" smtClean="0"/>
          </a:p>
          <a:p>
            <a:pPr>
              <a:buNone/>
            </a:pPr>
            <a:endParaRPr lang="en-US" altLang="en-US" dirty="0" smtClean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048000" y="2971800"/>
            <a:ext cx="2762250" cy="2735263"/>
            <a:chOff x="2895600" y="1981200"/>
            <a:chExt cx="2762250" cy="2735263"/>
          </a:xfrm>
        </p:grpSpPr>
        <p:sp>
          <p:nvSpPr>
            <p:cNvPr id="59402" name="TextBox 16"/>
            <p:cNvSpPr txBox="1">
              <a:spLocks noChangeArrowheads="1"/>
            </p:cNvSpPr>
            <p:nvPr/>
          </p:nvSpPr>
          <p:spPr bwMode="auto">
            <a:xfrm>
              <a:off x="3962381" y="2971800"/>
              <a:ext cx="62869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/>
                <a:t>C</a:t>
              </a:r>
            </a:p>
          </p:txBody>
        </p:sp>
        <p:sp>
          <p:nvSpPr>
            <p:cNvPr id="59403" name="TextBox 17"/>
            <p:cNvSpPr txBox="1">
              <a:spLocks noChangeArrowheads="1"/>
            </p:cNvSpPr>
            <p:nvPr/>
          </p:nvSpPr>
          <p:spPr bwMode="auto">
            <a:xfrm>
              <a:off x="5029163" y="2971800"/>
              <a:ext cx="628687" cy="830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/>
                <a:t>H</a:t>
              </a:r>
            </a:p>
          </p:txBody>
        </p:sp>
        <p:sp>
          <p:nvSpPr>
            <p:cNvPr id="59404" name="TextBox 18"/>
            <p:cNvSpPr txBox="1">
              <a:spLocks noChangeArrowheads="1"/>
            </p:cNvSpPr>
            <p:nvPr/>
          </p:nvSpPr>
          <p:spPr bwMode="auto">
            <a:xfrm>
              <a:off x="3962381" y="3885815"/>
              <a:ext cx="628687" cy="830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/>
                <a:t>H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 rot="5400000">
              <a:off x="4076700" y="3848100"/>
              <a:ext cx="381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auto">
            <a:xfrm>
              <a:off x="4572000" y="335280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auto">
            <a:xfrm>
              <a:off x="3505200" y="3352800"/>
              <a:ext cx="457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408" name="TextBox 22"/>
            <p:cNvSpPr txBox="1">
              <a:spLocks noChangeArrowheads="1"/>
            </p:cNvSpPr>
            <p:nvPr/>
          </p:nvSpPr>
          <p:spPr bwMode="auto">
            <a:xfrm>
              <a:off x="2895600" y="2971800"/>
              <a:ext cx="628687" cy="830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/>
                <a:t>H</a:t>
              </a:r>
            </a:p>
          </p:txBody>
        </p:sp>
        <p:sp>
          <p:nvSpPr>
            <p:cNvPr id="59409" name="TextBox 17"/>
            <p:cNvSpPr txBox="1">
              <a:spLocks noChangeArrowheads="1"/>
            </p:cNvSpPr>
            <p:nvPr/>
          </p:nvSpPr>
          <p:spPr bwMode="auto">
            <a:xfrm>
              <a:off x="3962400" y="1981200"/>
              <a:ext cx="628687" cy="830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4800"/>
                <a:t>H</a:t>
              </a: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 rot="5400000">
              <a:off x="4076700" y="2933700"/>
              <a:ext cx="3810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743200" y="4191000"/>
            <a:ext cx="476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2400">
                <a:solidFill>
                  <a:srgbClr val="FF0000"/>
                </a:solidFill>
              </a:rPr>
              <a:t>δ</a:t>
            </a:r>
            <a:r>
              <a:rPr lang="en-US" altLang="en-US" sz="2400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0" y="3962400"/>
            <a:ext cx="425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2400">
                <a:solidFill>
                  <a:srgbClr val="FF0000"/>
                </a:solidFill>
              </a:rPr>
              <a:t>δ</a:t>
            </a:r>
            <a:r>
              <a:rPr lang="en-US" altLang="en-US" sz="2400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638800" y="4191000"/>
            <a:ext cx="476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2400">
                <a:solidFill>
                  <a:srgbClr val="FF0000"/>
                </a:solidFill>
              </a:rPr>
              <a:t>δ</a:t>
            </a:r>
            <a:r>
              <a:rPr lang="en-US" altLang="en-US" sz="2400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191000" y="2819400"/>
            <a:ext cx="476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2400">
                <a:solidFill>
                  <a:srgbClr val="FF0000"/>
                </a:solidFill>
              </a:rPr>
              <a:t>δ</a:t>
            </a:r>
            <a:r>
              <a:rPr lang="en-US" altLang="en-US" sz="2400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191000" y="5410200"/>
            <a:ext cx="476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2400">
                <a:solidFill>
                  <a:srgbClr val="FF0000"/>
                </a:solidFill>
              </a:rPr>
              <a:t>δ</a:t>
            </a:r>
            <a:r>
              <a:rPr lang="en-US" altLang="en-US" sz="2400" baseline="30000">
                <a:solidFill>
                  <a:srgbClr val="FF0000"/>
                </a:solidFill>
              </a:rPr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Polarity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Ionic Compounds are Ionic</a:t>
            </a:r>
          </a:p>
          <a:p>
            <a:endParaRPr lang="en-US" altLang="en-US" smtClean="0"/>
          </a:p>
          <a:p>
            <a:r>
              <a:rPr lang="en-US" altLang="en-US" smtClean="0"/>
              <a:t>Nonpolar Covalent Bonds always indicate Nonpolar Molecules</a:t>
            </a:r>
          </a:p>
          <a:p>
            <a:endParaRPr lang="en-US" altLang="en-US" smtClean="0"/>
          </a:p>
          <a:p>
            <a:r>
              <a:rPr lang="en-US" altLang="en-US" smtClean="0"/>
              <a:t>Polar Covalent Bonds</a:t>
            </a:r>
          </a:p>
          <a:p>
            <a:pPr lvl="1"/>
            <a:r>
              <a:rPr lang="en-US" altLang="en-US" smtClean="0"/>
              <a:t>Determine Symmetry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Example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Polar Molecule</a:t>
            </a:r>
            <a:endParaRPr lang="en-US" altLang="en-US" dirty="0" smtClean="0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276600" y="1752600"/>
            <a:ext cx="2750734" cy="3246060"/>
            <a:chOff x="1371599" y="3048000"/>
            <a:chExt cx="2750814" cy="3247427"/>
          </a:xfrm>
        </p:grpSpPr>
        <p:sp>
          <p:nvSpPr>
            <p:cNvPr id="57354" name="TextBox 3"/>
            <p:cNvSpPr txBox="1">
              <a:spLocks noChangeArrowheads="1"/>
            </p:cNvSpPr>
            <p:nvPr/>
          </p:nvSpPr>
          <p:spPr bwMode="auto">
            <a:xfrm>
              <a:off x="1371600" y="3048000"/>
              <a:ext cx="1141692" cy="1570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9600"/>
                <a:t>O</a:t>
              </a:r>
            </a:p>
          </p:txBody>
        </p:sp>
        <p:sp>
          <p:nvSpPr>
            <p:cNvPr id="57355" name="TextBox 4"/>
            <p:cNvSpPr txBox="1">
              <a:spLocks noChangeArrowheads="1"/>
            </p:cNvSpPr>
            <p:nvPr/>
          </p:nvSpPr>
          <p:spPr bwMode="auto">
            <a:xfrm>
              <a:off x="3048049" y="3048000"/>
              <a:ext cx="1074364" cy="1570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9600" dirty="0"/>
                <a:t>H</a:t>
              </a:r>
            </a:p>
          </p:txBody>
        </p:sp>
        <p:sp>
          <p:nvSpPr>
            <p:cNvPr id="57356" name="TextBox 5"/>
            <p:cNvSpPr txBox="1">
              <a:spLocks noChangeArrowheads="1"/>
            </p:cNvSpPr>
            <p:nvPr/>
          </p:nvSpPr>
          <p:spPr bwMode="auto">
            <a:xfrm>
              <a:off x="1371599" y="4725106"/>
              <a:ext cx="1074364" cy="1570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9600" dirty="0"/>
                <a:t>H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1905015" y="4343945"/>
              <a:ext cx="2" cy="609857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438431" y="3886553"/>
              <a:ext cx="685820" cy="0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048000" y="1828800"/>
            <a:ext cx="5052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n-US" sz="3200" dirty="0">
                <a:solidFill>
                  <a:srgbClr val="FF0000"/>
                </a:solidFill>
              </a:rPr>
              <a:t>δ</a:t>
            </a:r>
            <a:r>
              <a:rPr lang="en-US" altLang="en-US" sz="3200" baseline="30000" dirty="0">
                <a:solidFill>
                  <a:srgbClr val="FF0000"/>
                </a:solidFill>
              </a:rPr>
              <a:t>-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3810000" y="2362199"/>
            <a:ext cx="2707796" cy="2794575"/>
            <a:chOff x="3657606" y="3505169"/>
            <a:chExt cx="2708094" cy="2793972"/>
          </a:xfrm>
        </p:grpSpPr>
        <p:sp>
          <p:nvSpPr>
            <p:cNvPr id="57352" name="TextBox 21"/>
            <p:cNvSpPr txBox="1">
              <a:spLocks noChangeArrowheads="1"/>
            </p:cNvSpPr>
            <p:nvPr/>
          </p:nvSpPr>
          <p:spPr bwMode="auto">
            <a:xfrm>
              <a:off x="3657606" y="5714492"/>
              <a:ext cx="574259" cy="584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3200" dirty="0">
                  <a:solidFill>
                    <a:srgbClr val="FF0000"/>
                  </a:solidFill>
                </a:rPr>
                <a:t>δ</a:t>
              </a:r>
              <a:r>
                <a:rPr lang="en-US" altLang="en-US" sz="3200" baseline="30000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57353" name="TextBox 23"/>
            <p:cNvSpPr txBox="1">
              <a:spLocks noChangeArrowheads="1"/>
            </p:cNvSpPr>
            <p:nvPr/>
          </p:nvSpPr>
          <p:spPr bwMode="auto">
            <a:xfrm>
              <a:off x="5791441" y="3505169"/>
              <a:ext cx="574259" cy="584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l-GR" altLang="en-US" sz="3200" dirty="0">
                  <a:solidFill>
                    <a:srgbClr val="FF0000"/>
                  </a:solidFill>
                </a:rPr>
                <a:t>δ</a:t>
              </a:r>
              <a:r>
                <a:rPr lang="en-US" altLang="en-US" sz="3200" baseline="30000" dirty="0">
                  <a:solidFill>
                    <a:srgbClr val="FF0000"/>
                  </a:solidFill>
                </a:rPr>
                <a:t>+</a:t>
              </a:r>
              <a:endParaRPr lang="en-US" altLang="en-US" sz="5400" baseline="300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6" name="Straight Connector 25"/>
          <p:cNvCxnSpPr/>
          <p:nvPr/>
        </p:nvCxnSpPr>
        <p:spPr>
          <a:xfrm flipH="1">
            <a:off x="2590800" y="1371600"/>
            <a:ext cx="3352800" cy="32004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</p:bld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4079</TotalTime>
  <Words>431</Words>
  <Application>Microsoft Office PowerPoint</Application>
  <PresentationFormat>On-screen Show (4:3)</PresentationFormat>
  <Paragraphs>225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Network</vt:lpstr>
      <vt:lpstr>Microsoft Office Excel Chart</vt:lpstr>
      <vt:lpstr>Molecular Polarity &amp; Forces</vt:lpstr>
      <vt:lpstr>Structural Formulas</vt:lpstr>
      <vt:lpstr>Molecular Polarity</vt:lpstr>
      <vt:lpstr>Polar Molecules (Dipole)</vt:lpstr>
      <vt:lpstr>Polar Molecule example</vt:lpstr>
      <vt:lpstr>Nonpolar Molecules</vt:lpstr>
      <vt:lpstr>Nonpolar Molecule Example</vt:lpstr>
      <vt:lpstr>Polarity</vt:lpstr>
      <vt:lpstr>Example</vt:lpstr>
      <vt:lpstr>Example</vt:lpstr>
      <vt:lpstr>Example</vt:lpstr>
      <vt:lpstr>Example</vt:lpstr>
      <vt:lpstr>Example</vt:lpstr>
      <vt:lpstr>Example</vt:lpstr>
      <vt:lpstr>“Like Dissolves Like”</vt:lpstr>
      <vt:lpstr>Slide 16</vt:lpstr>
      <vt:lpstr>Intermolecular Forces</vt:lpstr>
      <vt:lpstr>Intermolecular Forces</vt:lpstr>
      <vt:lpstr>Van der Waals</vt:lpstr>
      <vt:lpstr>Van der Waals</vt:lpstr>
      <vt:lpstr>Hydrogen Bonding</vt:lpstr>
      <vt:lpstr>Boiling Point of H compounds</vt:lpstr>
      <vt:lpstr>Boiling Point of H compounds</vt:lpstr>
    </vt:vector>
  </TitlesOfParts>
  <Company>Tully Central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</dc:title>
  <dc:creator>tcsd</dc:creator>
  <cp:lastModifiedBy>Peter</cp:lastModifiedBy>
  <cp:revision>197</cp:revision>
  <cp:lastPrinted>2011-11-17T13:33:45Z</cp:lastPrinted>
  <dcterms:created xsi:type="dcterms:W3CDTF">2009-03-15T16:53:11Z</dcterms:created>
  <dcterms:modified xsi:type="dcterms:W3CDTF">2015-11-22T20:42:28Z</dcterms:modified>
</cp:coreProperties>
</file>